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1"/>
  </p:notesMasterIdLst>
  <p:sldIdLst>
    <p:sldId id="256" r:id="rId2"/>
    <p:sldId id="257" r:id="rId3"/>
    <p:sldId id="259" r:id="rId4"/>
    <p:sldId id="305" r:id="rId5"/>
    <p:sldId id="306" r:id="rId6"/>
    <p:sldId id="311" r:id="rId7"/>
    <p:sldId id="312" r:id="rId8"/>
    <p:sldId id="313" r:id="rId9"/>
    <p:sldId id="307" r:id="rId10"/>
    <p:sldId id="258" r:id="rId11"/>
    <p:sldId id="316" r:id="rId12"/>
    <p:sldId id="308" r:id="rId13"/>
    <p:sldId id="317" r:id="rId14"/>
    <p:sldId id="318" r:id="rId15"/>
    <p:sldId id="319" r:id="rId16"/>
    <p:sldId id="320" r:id="rId17"/>
    <p:sldId id="321" r:id="rId18"/>
    <p:sldId id="322" r:id="rId19"/>
    <p:sldId id="324" r:id="rId20"/>
    <p:sldId id="325" r:id="rId21"/>
    <p:sldId id="326" r:id="rId22"/>
    <p:sldId id="333" r:id="rId23"/>
    <p:sldId id="327" r:id="rId24"/>
    <p:sldId id="328" r:id="rId25"/>
    <p:sldId id="329" r:id="rId26"/>
    <p:sldId id="331" r:id="rId27"/>
    <p:sldId id="330" r:id="rId28"/>
    <p:sldId id="334" r:id="rId29"/>
    <p:sldId id="335" r:id="rId30"/>
    <p:sldId id="336" r:id="rId31"/>
    <p:sldId id="337" r:id="rId32"/>
    <p:sldId id="338" r:id="rId33"/>
    <p:sldId id="339" r:id="rId34"/>
    <p:sldId id="309" r:id="rId35"/>
    <p:sldId id="343" r:id="rId36"/>
    <p:sldId id="310" r:id="rId37"/>
    <p:sldId id="340" r:id="rId38"/>
    <p:sldId id="341" r:id="rId39"/>
    <p:sldId id="342" r:id="rId4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Figtree Black" pitchFamily="2" charset="0"/>
      <p:bold r:id="rId43"/>
      <p:boldItalic r:id="rId44"/>
    </p:embeddedFont>
    <p:embeddedFont>
      <p:font typeface="Hanken Grotesk" panose="020B0604020202020204" charset="0"/>
      <p:regular r:id="rId45"/>
      <p:bold r:id="rId46"/>
      <p:italic r:id="rId47"/>
      <p:boldItalic r:id="rId48"/>
    </p:embeddedFont>
    <p:embeddedFont>
      <p:font typeface="Hanken Grotesk Light" panose="020B0604020202020204" charset="0"/>
      <p:regular r:id="rId49"/>
      <p:bold r:id="rId50"/>
      <p:italic r:id="rId51"/>
      <p:boldItalic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B2B2B2"/>
    <a:srgbClr val="6699FF"/>
    <a:srgbClr val="DB4407"/>
    <a:srgbClr val="AA0A06"/>
    <a:srgbClr val="FA8D62"/>
    <a:srgbClr val="63DB69"/>
    <a:srgbClr val="F3D9B5"/>
    <a:srgbClr val="BA8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7E1D91-8809-4136-B576-64C68A82E0C7}">
  <a:tblStyle styleId="{F97E1D91-8809-4136-B576-64C68A82E0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7D0EA8EE-46AD-2C24-5323-5D51248FF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49760CC1-C1A0-569A-0643-CE082ED0B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8B9366F4-A6D9-3AF7-911B-170B3F1718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77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A3EA4818-8CD8-8AF6-F537-F85249BA5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>
            <a:extLst>
              <a:ext uri="{FF2B5EF4-FFF2-40B4-BE49-F238E27FC236}">
                <a16:creationId xmlns:a16="http://schemas.microsoft.com/office/drawing/2014/main" id="{BC51D8D8-E594-881D-06C8-622315E557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>
            <a:extLst>
              <a:ext uri="{FF2B5EF4-FFF2-40B4-BE49-F238E27FC236}">
                <a16:creationId xmlns:a16="http://schemas.microsoft.com/office/drawing/2014/main" id="{31A226DD-EBD1-EBFE-BABA-75C286211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2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A5090174-FB15-0889-14BB-E8BF17EED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4847F0E0-52A1-3119-91CB-B45B0912BA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499AC91B-381F-1525-4AE2-E1FF3A04D0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0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20B2176D-C279-56A6-66D7-880C9CD69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d46dd1d67_2_160:notes">
            <a:extLst>
              <a:ext uri="{FF2B5EF4-FFF2-40B4-BE49-F238E27FC236}">
                <a16:creationId xmlns:a16="http://schemas.microsoft.com/office/drawing/2014/main" id="{F4D93B7D-9000-A67C-13A8-984EA070B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dd46dd1d67_2_160:notes">
            <a:extLst>
              <a:ext uri="{FF2B5EF4-FFF2-40B4-BE49-F238E27FC236}">
                <a16:creationId xmlns:a16="http://schemas.microsoft.com/office/drawing/2014/main" id="{7EECF00E-3AF1-E8F7-5A5D-1063022C71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451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AB72CB7E-1153-C5F1-907B-C51E2D9D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C5616DCD-9F71-711B-C2E9-886FFBEAB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EB4BD386-653D-D4D3-6A83-A926170DD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918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F64F10BB-FBF5-4EF1-192C-F6C4B358D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1A57022D-E009-C47E-6BD3-DE787BCAF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F8954B93-8F75-57B3-A163-10C0F2A126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69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7258D38C-BDED-D801-25E1-E50F8D22C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>
            <a:extLst>
              <a:ext uri="{FF2B5EF4-FFF2-40B4-BE49-F238E27FC236}">
                <a16:creationId xmlns:a16="http://schemas.microsoft.com/office/drawing/2014/main" id="{E5ABDF82-2CCA-C75B-7636-3E8EF08570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d46dd1d67_2_681:notes">
            <a:extLst>
              <a:ext uri="{FF2B5EF4-FFF2-40B4-BE49-F238E27FC236}">
                <a16:creationId xmlns:a16="http://schemas.microsoft.com/office/drawing/2014/main" id="{11366846-1329-36C4-1346-D246587370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66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591E39C3-2CB1-EB63-2461-6167E882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>
            <a:extLst>
              <a:ext uri="{FF2B5EF4-FFF2-40B4-BE49-F238E27FC236}">
                <a16:creationId xmlns:a16="http://schemas.microsoft.com/office/drawing/2014/main" id="{00ED1370-E856-889F-F949-29F9A605D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>
            <a:extLst>
              <a:ext uri="{FF2B5EF4-FFF2-40B4-BE49-F238E27FC236}">
                <a16:creationId xmlns:a16="http://schemas.microsoft.com/office/drawing/2014/main" id="{E8BFC80A-FD0A-719D-A374-3EC0CA488A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979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0FFEC782-D46A-338A-994A-2BB9B2C0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4BA8D997-0A17-024C-6169-BFF9B1A780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E2019BD2-B7EA-971D-6A17-F13627333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040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964E1D6D-D141-B623-AF7C-835E9087B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621B56BC-23CC-C744-B934-9183CD7D2C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23C9EEA1-3EF4-BD58-99BF-34DE3B50A1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442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90D0611F-13B7-2FD5-5A32-60F1FB121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>
            <a:extLst>
              <a:ext uri="{FF2B5EF4-FFF2-40B4-BE49-F238E27FC236}">
                <a16:creationId xmlns:a16="http://schemas.microsoft.com/office/drawing/2014/main" id="{6906CE82-009B-1703-DDA8-9E13DEC8AB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>
            <a:extLst>
              <a:ext uri="{FF2B5EF4-FFF2-40B4-BE49-F238E27FC236}">
                <a16:creationId xmlns:a16="http://schemas.microsoft.com/office/drawing/2014/main" id="{C629E68D-D8BB-69D7-CCF8-AB5E6C1F6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03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>
          <a:extLst>
            <a:ext uri="{FF2B5EF4-FFF2-40B4-BE49-F238E27FC236}">
              <a16:creationId xmlns:a16="http://schemas.microsoft.com/office/drawing/2014/main" id="{498CB587-C786-CC6D-F44A-FED6AEA0A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4dda1946d_6_332:notes">
            <a:extLst>
              <a:ext uri="{FF2B5EF4-FFF2-40B4-BE49-F238E27FC236}">
                <a16:creationId xmlns:a16="http://schemas.microsoft.com/office/drawing/2014/main" id="{60E21AA2-E0ED-EC74-B505-0C396CEC4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4dda1946d_6_332:notes">
            <a:extLst>
              <a:ext uri="{FF2B5EF4-FFF2-40B4-BE49-F238E27FC236}">
                <a16:creationId xmlns:a16="http://schemas.microsoft.com/office/drawing/2014/main" id="{DDF4D3C6-B18E-CB3A-0298-AB30C5711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230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89BE05B7-F62E-E51C-8C7C-7F69E48DD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340135a080_0_2:notes">
            <a:extLst>
              <a:ext uri="{FF2B5EF4-FFF2-40B4-BE49-F238E27FC236}">
                <a16:creationId xmlns:a16="http://schemas.microsoft.com/office/drawing/2014/main" id="{B1A5E803-95F7-1B10-C553-2EEDED16F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340135a080_0_2:notes">
            <a:extLst>
              <a:ext uri="{FF2B5EF4-FFF2-40B4-BE49-F238E27FC236}">
                <a16:creationId xmlns:a16="http://schemas.microsoft.com/office/drawing/2014/main" id="{17DB5B82-AC0E-14D6-7520-CB4DC1C479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94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E918D891-03DD-A51C-E830-E8C7FC33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8F415865-F517-9244-4339-442D8B146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0D68B3DE-028E-214D-4204-108331EF0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96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>
          <a:extLst>
            <a:ext uri="{FF2B5EF4-FFF2-40B4-BE49-F238E27FC236}">
              <a16:creationId xmlns:a16="http://schemas.microsoft.com/office/drawing/2014/main" id="{4130FB0D-746D-0F62-22CE-E5F935108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d46dd1d67_2_512:notes">
            <a:extLst>
              <a:ext uri="{FF2B5EF4-FFF2-40B4-BE49-F238E27FC236}">
                <a16:creationId xmlns:a16="http://schemas.microsoft.com/office/drawing/2014/main" id="{FFB0BE12-BD4E-DC49-1A8A-871D894A8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d46dd1d67_2_512:notes">
            <a:extLst>
              <a:ext uri="{FF2B5EF4-FFF2-40B4-BE49-F238E27FC236}">
                <a16:creationId xmlns:a16="http://schemas.microsoft.com/office/drawing/2014/main" id="{6BED248A-BC37-5E2B-0D35-0E6607665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33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>
          <a:extLst>
            <a:ext uri="{FF2B5EF4-FFF2-40B4-BE49-F238E27FC236}">
              <a16:creationId xmlns:a16="http://schemas.microsoft.com/office/drawing/2014/main" id="{5C6CBFD1-3F16-872A-EAC1-4ECDB1D4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d46dd1d67_2_512:notes">
            <a:extLst>
              <a:ext uri="{FF2B5EF4-FFF2-40B4-BE49-F238E27FC236}">
                <a16:creationId xmlns:a16="http://schemas.microsoft.com/office/drawing/2014/main" id="{25CA6E2D-C080-C539-EC7B-CD143B1D4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d46dd1d67_2_512:notes">
            <a:extLst>
              <a:ext uri="{FF2B5EF4-FFF2-40B4-BE49-F238E27FC236}">
                <a16:creationId xmlns:a16="http://schemas.microsoft.com/office/drawing/2014/main" id="{10B36872-D114-DF10-3103-916A7D992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44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D385727E-3812-86A7-1D01-87AB26F29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0ACC436C-3D66-63BC-68AD-CAFAF6703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C88F2E1A-6E0B-9CAB-6F07-0ADCFD4F84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536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1D5355B9-E1EC-2E86-2F9E-9805106FD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d46dd1d67_2_535:notes">
            <a:extLst>
              <a:ext uri="{FF2B5EF4-FFF2-40B4-BE49-F238E27FC236}">
                <a16:creationId xmlns:a16="http://schemas.microsoft.com/office/drawing/2014/main" id="{966A0C70-DF9A-64EF-F2AB-5BF4967CC8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d46dd1d67_2_535:notes">
            <a:extLst>
              <a:ext uri="{FF2B5EF4-FFF2-40B4-BE49-F238E27FC236}">
                <a16:creationId xmlns:a16="http://schemas.microsoft.com/office/drawing/2014/main" id="{F94CCC41-A073-E45F-2749-0DB2B7ADE0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80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 userDrawn="1"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7" r:id="rId11"/>
    <p:sldLayoutId id="2147483669" r:id="rId12"/>
    <p:sldLayoutId id="2147483670" r:id="rId13"/>
    <p:sldLayoutId id="2147483671" r:id="rId14"/>
    <p:sldLayoutId id="2147483673" r:id="rId15"/>
    <p:sldLayoutId id="2147483674" r:id="rId16"/>
    <p:sldLayoutId id="214748367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im.community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hyperlink" Target="https://carbon.now.sh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4" y="1670213"/>
            <a:ext cx="7348216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600" b="1" dirty="0"/>
              <a:t>Videojuego de ajedrez con modo de juego contra la máquina</a:t>
            </a:r>
            <a:endParaRPr sz="36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193804" y="3062813"/>
            <a:ext cx="1907535" cy="854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Hanken Grotesk"/>
                <a:ea typeface="Hanken Grotesk"/>
                <a:cs typeface="Hanken Grotesk"/>
                <a:sym typeface="Hanken Grotesk"/>
              </a:rPr>
              <a:t>Autor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anken Grotesk"/>
                <a:ea typeface="Hanken Grotesk"/>
                <a:cs typeface="Hanken Grotesk"/>
                <a:sym typeface="Hanken Grotesk"/>
              </a:rPr>
              <a:t>Óscar Sánchez Rubio</a:t>
            </a: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970FE0-3B35-D2A2-DF64-AF94093EE38D}"/>
              </a:ext>
            </a:extLst>
          </p:cNvPr>
          <p:cNvSpPr/>
          <p:nvPr/>
        </p:nvSpPr>
        <p:spPr>
          <a:xfrm flipH="1">
            <a:off x="1193804" y="3062813"/>
            <a:ext cx="45719" cy="854836"/>
          </a:xfrm>
          <a:prstGeom prst="roundRect">
            <a:avLst/>
          </a:prstGeom>
          <a:solidFill>
            <a:srgbClr val="33333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C557E3CD-EE8A-CF94-2C6A-C57CB43ECD51}"/>
              </a:ext>
            </a:extLst>
          </p:cNvPr>
          <p:cNvSpPr txBox="1">
            <a:spLocks/>
          </p:cNvSpPr>
          <p:nvPr/>
        </p:nvSpPr>
        <p:spPr>
          <a:xfrm>
            <a:off x="3506470" y="3062813"/>
            <a:ext cx="2437130" cy="85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ES" b="1" dirty="0"/>
              <a:t>Tutores</a:t>
            </a:r>
          </a:p>
          <a:p>
            <a:pPr marL="0" indent="0"/>
            <a:r>
              <a:rPr lang="es-ES" dirty="0"/>
              <a:t>Luis Augusto Silva </a:t>
            </a:r>
            <a:r>
              <a:rPr lang="es-ES" dirty="0" err="1"/>
              <a:t>Zendron</a:t>
            </a:r>
            <a:endParaRPr lang="es-ES" dirty="0"/>
          </a:p>
          <a:p>
            <a:pPr marL="0" indent="0"/>
            <a:r>
              <a:rPr lang="es-ES" dirty="0"/>
              <a:t>Gabriel Villarrubia González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3C1CF5-2815-BC93-13B5-D4CE40CD2D2E}"/>
              </a:ext>
            </a:extLst>
          </p:cNvPr>
          <p:cNvSpPr/>
          <p:nvPr/>
        </p:nvSpPr>
        <p:spPr>
          <a:xfrm flipH="1">
            <a:off x="3506471" y="3062813"/>
            <a:ext cx="45719" cy="854836"/>
          </a:xfrm>
          <a:prstGeom prst="roundRect">
            <a:avLst/>
          </a:prstGeom>
          <a:solidFill>
            <a:srgbClr val="33333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594705BD-172F-261A-0828-57F3C384C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1" y="598553"/>
            <a:ext cx="2717799" cy="75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build="p"/>
      <p:bldP spid="3" grpId="0" animBg="1"/>
      <p:bldP spid="4" grpId="0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cxnSpLocks/>
            <a:stCxn id="305" idx="1"/>
          </p:cNvCxnSpPr>
          <p:nvPr/>
        </p:nvCxnSpPr>
        <p:spPr>
          <a:xfrm flipH="1">
            <a:off x="-167825" y="3322125"/>
            <a:ext cx="5275100" cy="403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stCxn id="307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 Unificado</a:t>
            </a:r>
            <a:endParaRPr dirty="0"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1"/>
          </p:nvPr>
        </p:nvSpPr>
        <p:spPr>
          <a:xfrm>
            <a:off x="788674" y="2105875"/>
            <a:ext cx="303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Se define el alcance del proyecto y se comprueba la viabilidad de este</a:t>
            </a:r>
            <a:endParaRPr dirty="0"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2"/>
          </p:nvPr>
        </p:nvSpPr>
        <p:spPr>
          <a:xfrm>
            <a:off x="788673" y="3941963"/>
            <a:ext cx="303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Basándose en la arquitectura del proyecto, se desarrolla el producto completo y funcional</a:t>
            </a:r>
            <a:endParaRPr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919575" y="31392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9"/>
          </p:nvPr>
        </p:nvSpPr>
        <p:spPr>
          <a:xfrm>
            <a:off x="4984224" y="3941963"/>
            <a:ext cx="34644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Se corrigen errores y se hacen ciertas mejores sobre el producto, y se prepara para ser entregado al cliente</a:t>
            </a:r>
            <a:endParaRPr dirty="0"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13"/>
          </p:nvPr>
        </p:nvSpPr>
        <p:spPr>
          <a:xfrm>
            <a:off x="4984224" y="2140270"/>
            <a:ext cx="34644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Se establece una arquitectura base para el proyecto y se refinan y especifican los casos de uso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5107275" y="31392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5107275" y="133462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Inicio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7"/>
          </p:nvPr>
        </p:nvSpPr>
        <p:spPr>
          <a:xfrm>
            <a:off x="788674" y="3672434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Construcción</a:t>
            </a:r>
            <a:endParaRPr dirty="0"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20"/>
          </p:nvPr>
        </p:nvSpPr>
        <p:spPr>
          <a:xfrm>
            <a:off x="4984225" y="3672434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Transición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4984225" y="188317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Elaboración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0F293D1C-814D-E639-D8C7-EA37DBCEF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>
            <a:extLst>
              <a:ext uri="{FF2B5EF4-FFF2-40B4-BE49-F238E27FC236}">
                <a16:creationId xmlns:a16="http://schemas.microsoft.com/office/drawing/2014/main" id="{695EFB42-8F38-198E-FB45-D3820768F2C0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6347" r="6347"/>
          <a:stretch>
            <a:fillRect/>
          </a:stretch>
        </p:blipFill>
        <p:spPr>
          <a:xfrm>
            <a:off x="2606400" y="0"/>
            <a:ext cx="9144003" cy="5143502"/>
          </a:xfrm>
          <a:prstGeom prst="parallelogram">
            <a:avLst>
              <a:gd name="adj" fmla="val 64756"/>
            </a:avLst>
          </a:prstGeom>
        </p:spPr>
      </p:pic>
      <p:sp>
        <p:nvSpPr>
          <p:cNvPr id="404" name="Google Shape;404;p42">
            <a:extLst>
              <a:ext uri="{FF2B5EF4-FFF2-40B4-BE49-F238E27FC236}">
                <a16:creationId xmlns:a16="http://schemas.microsoft.com/office/drawing/2014/main" id="{9F63745E-3B4C-B7C3-0C46-38EDA48AB072}"/>
              </a:ext>
            </a:extLst>
          </p:cNvPr>
          <p:cNvSpPr/>
          <p:nvPr/>
        </p:nvSpPr>
        <p:spPr>
          <a:xfrm>
            <a:off x="8074585" y="3624517"/>
            <a:ext cx="4263300" cy="426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45;p52">
            <a:extLst>
              <a:ext uri="{FF2B5EF4-FFF2-40B4-BE49-F238E27FC236}">
                <a16:creationId xmlns:a16="http://schemas.microsoft.com/office/drawing/2014/main" id="{579A19FC-462F-1643-FCD7-14D3B884D276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l"/>
            <a:r>
              <a:rPr lang="es-ES" dirty="0"/>
              <a:t>Entorno de desarrollo</a:t>
            </a:r>
          </a:p>
        </p:txBody>
      </p:sp>
      <p:sp>
        <p:nvSpPr>
          <p:cNvPr id="3" name="Google Shape;648;p52">
            <a:extLst>
              <a:ext uri="{FF2B5EF4-FFF2-40B4-BE49-F238E27FC236}">
                <a16:creationId xmlns:a16="http://schemas.microsoft.com/office/drawing/2014/main" id="{7569B919-4586-7FE6-0C79-7B7FFFC76378}"/>
              </a:ext>
            </a:extLst>
          </p:cNvPr>
          <p:cNvSpPr txBox="1">
            <a:spLocks/>
          </p:cNvSpPr>
          <p:nvPr/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900" dirty="0">
                <a:solidFill>
                  <a:srgbClr val="333333"/>
                </a:solidFill>
                <a:latin typeface="Figtree Black" panose="020B0604020202020204" charset="0"/>
              </a:rPr>
              <a:t>Unity</a:t>
            </a:r>
          </a:p>
        </p:txBody>
      </p:sp>
      <p:sp>
        <p:nvSpPr>
          <p:cNvPr id="4" name="Google Shape;647;p52">
            <a:extLst>
              <a:ext uri="{FF2B5EF4-FFF2-40B4-BE49-F238E27FC236}">
                <a16:creationId xmlns:a16="http://schemas.microsoft.com/office/drawing/2014/main" id="{135666AC-0087-19FD-B032-6EE77125049A}"/>
              </a:ext>
            </a:extLst>
          </p:cNvPr>
          <p:cNvSpPr txBox="1">
            <a:spLocks/>
          </p:cNvSpPr>
          <p:nvPr/>
        </p:nvSpPr>
        <p:spPr>
          <a:xfrm>
            <a:off x="720000" y="1736553"/>
            <a:ext cx="357768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indent="-304800">
              <a:buClrTx/>
              <a:buSzPts val="1200"/>
              <a:buFont typeface="Hanken Grotesk"/>
              <a:buChar char="●"/>
            </a:pPr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Es un motor de desarrollo para crear videojuegos y experiencias interactivas</a:t>
            </a:r>
            <a:endParaRPr lang="en-GB" dirty="0">
              <a:solidFill>
                <a:srgbClr val="333333"/>
              </a:solidFill>
              <a:latin typeface="Hanken Grotesk" panose="020B0604020202020204" charset="0"/>
            </a:endParaRPr>
          </a:p>
          <a:p>
            <a:pPr marL="257175" indent="-304800">
              <a:spcBef>
                <a:spcPts val="1000"/>
              </a:spcBef>
              <a:buClrTx/>
              <a:buSzPts val="1200"/>
              <a:buFont typeface="Hanken Grotesk"/>
              <a:buChar char="●"/>
            </a:pPr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Permite diseñar en 2D, 3D, realidad virtual y aumentada</a:t>
            </a:r>
            <a:endParaRPr lang="en-GB" dirty="0">
              <a:solidFill>
                <a:srgbClr val="333333"/>
              </a:solidFill>
              <a:latin typeface="Hanken Grotesk" panose="020B0604020202020204" charset="0"/>
            </a:endParaRPr>
          </a:p>
          <a:p>
            <a:pPr marL="257175" indent="-304800">
              <a:spcBef>
                <a:spcPts val="1000"/>
              </a:spcBef>
              <a:buClrTx/>
              <a:buSzPts val="1200"/>
              <a:buFont typeface="Hanken Grotesk"/>
              <a:buChar char="●"/>
            </a:pPr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Es multiplataforma y usa principalmente C#</a:t>
            </a:r>
            <a:endParaRPr lang="en-GB" dirty="0">
              <a:solidFill>
                <a:srgbClr val="333333"/>
              </a:solidFill>
              <a:latin typeface="Hanken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26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9483D389-AC09-A0BB-07D6-35B756F8D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2604F05C-87D3-B423-2B8C-7A6B07BA3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Implementación</a:t>
            </a:r>
            <a:endParaRPr dirty="0"/>
          </a:p>
        </p:txBody>
      </p:sp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42BD6C3C-89B2-6D96-29C0-7E9A5A02A0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s-ES" dirty="0"/>
              <a:t>Explicación del desarrollo técnico del proyecto</a:t>
            </a:r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FBD51001-413C-FD84-2F09-B13B5D10B7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2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>
          <a:extLst>
            <a:ext uri="{FF2B5EF4-FFF2-40B4-BE49-F238E27FC236}">
              <a16:creationId xmlns:a16="http://schemas.microsoft.com/office/drawing/2014/main" id="{838A9E90-323E-06BE-42F5-A4485C3DF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>
            <a:extLst>
              <a:ext uri="{FF2B5EF4-FFF2-40B4-BE49-F238E27FC236}">
                <a16:creationId xmlns:a16="http://schemas.microsoft.com/office/drawing/2014/main" id="{E2E3C7FA-5BB7-D690-7D67-4425F2B08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Estructura del programa</a:t>
            </a:r>
            <a:endParaRPr dirty="0"/>
          </a:p>
        </p:txBody>
      </p:sp>
      <p:sp>
        <p:nvSpPr>
          <p:cNvPr id="620" name="Google Shape;620;p51">
            <a:extLst>
              <a:ext uri="{FF2B5EF4-FFF2-40B4-BE49-F238E27FC236}">
                <a16:creationId xmlns:a16="http://schemas.microsoft.com/office/drawing/2014/main" id="{95C10C8D-4EFE-0892-6315-85A188B16591}"/>
              </a:ext>
            </a:extLst>
          </p:cNvPr>
          <p:cNvSpPr txBox="1"/>
          <p:nvPr/>
        </p:nvSpPr>
        <p:spPr>
          <a:xfrm>
            <a:off x="5714277" y="1207630"/>
            <a:ext cx="309028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Representación interna del tablero, las piezas y los movimientos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2" name="Google Shape;622;p51">
            <a:extLst>
              <a:ext uri="{FF2B5EF4-FFF2-40B4-BE49-F238E27FC236}">
                <a16:creationId xmlns:a16="http://schemas.microsoft.com/office/drawing/2014/main" id="{2E3C17D1-D660-6A68-503B-8C654B89AF1D}"/>
              </a:ext>
            </a:extLst>
          </p:cNvPr>
          <p:cNvSpPr txBox="1"/>
          <p:nvPr/>
        </p:nvSpPr>
        <p:spPr>
          <a:xfrm>
            <a:off x="5714277" y="2475308"/>
            <a:ext cx="3090287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Búsqueda de posibles secuencias de movimientos para ser evaluadas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3" name="Google Shape;623;p51">
            <a:extLst>
              <a:ext uri="{FF2B5EF4-FFF2-40B4-BE49-F238E27FC236}">
                <a16:creationId xmlns:a16="http://schemas.microsoft.com/office/drawing/2014/main" id="{0C9E7A90-931C-1DE3-2D8E-27EA282D226C}"/>
              </a:ext>
            </a:extLst>
          </p:cNvPr>
          <p:cNvSpPr txBox="1"/>
          <p:nvPr/>
        </p:nvSpPr>
        <p:spPr>
          <a:xfrm>
            <a:off x="5714277" y="3738898"/>
            <a:ext cx="309028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Función que asigna una puntuación a las posiciones del tablero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4" name="Google Shape;624;p51">
            <a:extLst>
              <a:ext uri="{FF2B5EF4-FFF2-40B4-BE49-F238E27FC236}">
                <a16:creationId xmlns:a16="http://schemas.microsoft.com/office/drawing/2014/main" id="{AB698660-D365-CAC7-1472-B8CC716B547C}"/>
              </a:ext>
            </a:extLst>
          </p:cNvPr>
          <p:cNvSpPr txBox="1"/>
          <p:nvPr/>
        </p:nvSpPr>
        <p:spPr>
          <a:xfrm>
            <a:off x="588818" y="2586275"/>
            <a:ext cx="2117681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Motor de ajedrez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5" name="Google Shape;625;p51">
            <a:extLst>
              <a:ext uri="{FF2B5EF4-FFF2-40B4-BE49-F238E27FC236}">
                <a16:creationId xmlns:a16="http://schemas.microsoft.com/office/drawing/2014/main" id="{7FCB496A-207C-200D-E56F-839E9FE6D648}"/>
              </a:ext>
            </a:extLst>
          </p:cNvPr>
          <p:cNvSpPr txBox="1"/>
          <p:nvPr/>
        </p:nvSpPr>
        <p:spPr>
          <a:xfrm>
            <a:off x="3550677" y="1322653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Representación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7" name="Google Shape;627;p51">
            <a:extLst>
              <a:ext uri="{FF2B5EF4-FFF2-40B4-BE49-F238E27FC236}">
                <a16:creationId xmlns:a16="http://schemas.microsoft.com/office/drawing/2014/main" id="{68F53279-3F58-B540-A0FE-B304A7BE97FB}"/>
              </a:ext>
            </a:extLst>
          </p:cNvPr>
          <p:cNvSpPr txBox="1"/>
          <p:nvPr/>
        </p:nvSpPr>
        <p:spPr>
          <a:xfrm>
            <a:off x="3550677" y="258810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Búsqueda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8" name="Google Shape;628;p51">
            <a:extLst>
              <a:ext uri="{FF2B5EF4-FFF2-40B4-BE49-F238E27FC236}">
                <a16:creationId xmlns:a16="http://schemas.microsoft.com/office/drawing/2014/main" id="{085D12C2-91D1-DABF-25BE-65E6D46407C7}"/>
              </a:ext>
            </a:extLst>
          </p:cNvPr>
          <p:cNvSpPr txBox="1"/>
          <p:nvPr/>
        </p:nvSpPr>
        <p:spPr>
          <a:xfrm>
            <a:off x="3550677" y="3853798"/>
            <a:ext cx="216360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Evaluación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629" name="Google Shape;629;p51">
            <a:extLst>
              <a:ext uri="{FF2B5EF4-FFF2-40B4-BE49-F238E27FC236}">
                <a16:creationId xmlns:a16="http://schemas.microsoft.com/office/drawing/2014/main" id="{62F739DD-2844-70E6-3B06-86B41EC412BF}"/>
              </a:ext>
            </a:extLst>
          </p:cNvPr>
          <p:cNvCxnSpPr>
            <a:cxnSpLocks/>
            <a:endCxn id="625" idx="1"/>
          </p:cNvCxnSpPr>
          <p:nvPr/>
        </p:nvCxnSpPr>
        <p:spPr>
          <a:xfrm rot="10800000" flipH="1">
            <a:off x="2706502" y="1559680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51">
            <a:extLst>
              <a:ext uri="{FF2B5EF4-FFF2-40B4-BE49-F238E27FC236}">
                <a16:creationId xmlns:a16="http://schemas.microsoft.com/office/drawing/2014/main" id="{B2D6E4CB-24CA-EB28-508F-CBBFEA3FE193}"/>
              </a:ext>
            </a:extLst>
          </p:cNvPr>
          <p:cNvCxnSpPr>
            <a:cxnSpLocks/>
            <a:stCxn id="624" idx="3"/>
            <a:endCxn id="627" idx="1"/>
          </p:cNvCxnSpPr>
          <p:nvPr/>
        </p:nvCxnSpPr>
        <p:spPr>
          <a:xfrm flipV="1">
            <a:off x="2706499" y="2825258"/>
            <a:ext cx="844178" cy="11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51">
            <a:extLst>
              <a:ext uri="{FF2B5EF4-FFF2-40B4-BE49-F238E27FC236}">
                <a16:creationId xmlns:a16="http://schemas.microsoft.com/office/drawing/2014/main" id="{3C8A3FD1-1523-6396-97B2-D014E6E5FD80}"/>
              </a:ext>
            </a:extLst>
          </p:cNvPr>
          <p:cNvCxnSpPr>
            <a:cxnSpLocks/>
            <a:endCxn id="628" idx="1"/>
          </p:cNvCxnSpPr>
          <p:nvPr/>
        </p:nvCxnSpPr>
        <p:spPr>
          <a:xfrm>
            <a:off x="2706502" y="2825380"/>
            <a:ext cx="844200" cy="1265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0433;p78">
            <a:extLst>
              <a:ext uri="{FF2B5EF4-FFF2-40B4-BE49-F238E27FC236}">
                <a16:creationId xmlns:a16="http://schemas.microsoft.com/office/drawing/2014/main" id="{011C9058-F138-D768-9D19-C7A442A0D9F5}"/>
              </a:ext>
            </a:extLst>
          </p:cNvPr>
          <p:cNvGrpSpPr/>
          <p:nvPr/>
        </p:nvGrpSpPr>
        <p:grpSpPr>
          <a:xfrm>
            <a:off x="1468543" y="2256789"/>
            <a:ext cx="358229" cy="314961"/>
            <a:chOff x="-45664625" y="2352225"/>
            <a:chExt cx="300125" cy="263875"/>
          </a:xfrm>
          <a:solidFill>
            <a:srgbClr val="333333"/>
          </a:solidFill>
        </p:grpSpPr>
        <p:sp>
          <p:nvSpPr>
            <p:cNvPr id="4" name="Google Shape;10434;p78">
              <a:extLst>
                <a:ext uri="{FF2B5EF4-FFF2-40B4-BE49-F238E27FC236}">
                  <a16:creationId xmlns:a16="http://schemas.microsoft.com/office/drawing/2014/main" id="{1C34F298-455C-C24C-47DF-DEF7AB3928F0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35;p78">
              <a:extLst>
                <a:ext uri="{FF2B5EF4-FFF2-40B4-BE49-F238E27FC236}">
                  <a16:creationId xmlns:a16="http://schemas.microsoft.com/office/drawing/2014/main" id="{0170CDCF-C3E3-9B62-0FAD-BBA337B56A1F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36;p78">
              <a:extLst>
                <a:ext uri="{FF2B5EF4-FFF2-40B4-BE49-F238E27FC236}">
                  <a16:creationId xmlns:a16="http://schemas.microsoft.com/office/drawing/2014/main" id="{5180AC8A-933F-3B51-F760-379C92499A35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37;p78">
              <a:extLst>
                <a:ext uri="{FF2B5EF4-FFF2-40B4-BE49-F238E27FC236}">
                  <a16:creationId xmlns:a16="http://schemas.microsoft.com/office/drawing/2014/main" id="{E5E1B33F-7663-2B35-A80F-0A2F677226FF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38;p78">
              <a:extLst>
                <a:ext uri="{FF2B5EF4-FFF2-40B4-BE49-F238E27FC236}">
                  <a16:creationId xmlns:a16="http://schemas.microsoft.com/office/drawing/2014/main" id="{C0362773-4C16-FF66-7C9E-C315302002CF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39;p78">
              <a:extLst>
                <a:ext uri="{FF2B5EF4-FFF2-40B4-BE49-F238E27FC236}">
                  <a16:creationId xmlns:a16="http://schemas.microsoft.com/office/drawing/2014/main" id="{4EA23628-5B81-6CCB-BEBD-551C84B643F4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40;p78">
              <a:extLst>
                <a:ext uri="{FF2B5EF4-FFF2-40B4-BE49-F238E27FC236}">
                  <a16:creationId xmlns:a16="http://schemas.microsoft.com/office/drawing/2014/main" id="{CBA161B0-AD68-0ECF-61AC-65C90A1F901E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62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61FFB514-BB8A-09DD-2CFF-5A2D2F773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97E633F4-A1CA-5DE1-4B65-8F4CF8DEA0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Representación del tablero</a:t>
            </a:r>
            <a:endParaRPr dirty="0"/>
          </a:p>
        </p:txBody>
      </p:sp>
      <p:sp>
        <p:nvSpPr>
          <p:cNvPr id="646" name="Google Shape;646;p52">
            <a:extLst>
              <a:ext uri="{FF2B5EF4-FFF2-40B4-BE49-F238E27FC236}">
                <a16:creationId xmlns:a16="http://schemas.microsoft.com/office/drawing/2014/main" id="{705A875A-DCE2-359D-541E-A4B1637F4F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432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GB" dirty="0"/>
              <a:t>En </a:t>
            </a:r>
            <a:r>
              <a:rPr lang="en-GB" dirty="0" err="1"/>
              <a:t>vez</a:t>
            </a:r>
            <a:r>
              <a:rPr lang="en-GB" dirty="0"/>
              <a:t> de </a:t>
            </a:r>
            <a:r>
              <a:rPr lang="en-GB" dirty="0" err="1"/>
              <a:t>guardar</a:t>
            </a:r>
            <a:r>
              <a:rPr lang="en-GB" dirty="0"/>
              <a:t> la </a:t>
            </a:r>
            <a:r>
              <a:rPr lang="en-GB" dirty="0" err="1"/>
              <a:t>casilla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 que se </a:t>
            </a:r>
            <a:r>
              <a:rPr lang="en-GB" dirty="0" err="1"/>
              <a:t>encuentra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pieza</a:t>
            </a:r>
            <a:r>
              <a:rPr lang="en-GB" dirty="0"/>
              <a:t>, se </a:t>
            </a:r>
            <a:r>
              <a:rPr lang="en-GB" dirty="0" err="1"/>
              <a:t>guarda</a:t>
            </a:r>
            <a:r>
              <a:rPr lang="en-GB" dirty="0"/>
              <a:t> la </a:t>
            </a:r>
            <a:r>
              <a:rPr lang="en-GB" dirty="0" err="1"/>
              <a:t>ocupación</a:t>
            </a:r>
            <a:r>
              <a:rPr lang="en-GB" dirty="0"/>
              <a:t> del </a:t>
            </a:r>
            <a:r>
              <a:rPr lang="en-GB" dirty="0" err="1"/>
              <a:t>tablero</a:t>
            </a:r>
            <a:r>
              <a:rPr lang="en-GB" dirty="0"/>
              <a:t> </a:t>
            </a:r>
            <a:r>
              <a:rPr lang="en-GB" dirty="0" err="1"/>
              <a:t>respecto</a:t>
            </a:r>
            <a:r>
              <a:rPr lang="en-GB" dirty="0"/>
              <a:t> a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tipo</a:t>
            </a:r>
            <a:r>
              <a:rPr lang="en-GB" dirty="0"/>
              <a:t> de </a:t>
            </a:r>
            <a:r>
              <a:rPr lang="en-GB" dirty="0" err="1"/>
              <a:t>pieza</a:t>
            </a:r>
            <a:endParaRPr dirty="0"/>
          </a:p>
          <a:p>
            <a:pPr marL="314325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GB" dirty="0"/>
              <a:t>Es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implementación</a:t>
            </a:r>
            <a:r>
              <a:rPr lang="en-GB" dirty="0"/>
              <a:t> </a:t>
            </a:r>
            <a:r>
              <a:rPr lang="en-GB" dirty="0" err="1"/>
              <a:t>mucho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rápida</a:t>
            </a:r>
            <a:r>
              <a:rPr lang="en-GB" dirty="0"/>
              <a:t> a </a:t>
            </a:r>
            <a:r>
              <a:rPr lang="en-GB" dirty="0" err="1"/>
              <a:t>nivel</a:t>
            </a:r>
            <a:r>
              <a:rPr lang="en-GB" dirty="0"/>
              <a:t> de </a:t>
            </a:r>
            <a:r>
              <a:rPr lang="en-GB" dirty="0" err="1"/>
              <a:t>procesamiento</a:t>
            </a:r>
            <a:r>
              <a:rPr lang="en-GB" dirty="0"/>
              <a:t> que las </a:t>
            </a:r>
            <a:r>
              <a:rPr lang="en-GB" dirty="0" err="1"/>
              <a:t>listas</a:t>
            </a:r>
            <a:r>
              <a:rPr lang="en-GB" dirty="0"/>
              <a:t> de </a:t>
            </a:r>
            <a:r>
              <a:rPr lang="en-GB" dirty="0" err="1"/>
              <a:t>piezas</a:t>
            </a:r>
            <a:endParaRPr dirty="0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440B6C8F-FC8D-299A-738E-E4BDD2DB077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GB" dirty="0"/>
              <a:t>Se </a:t>
            </a:r>
            <a:r>
              <a:rPr lang="en-GB" dirty="0" err="1"/>
              <a:t>basa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mantener</a:t>
            </a:r>
            <a:r>
              <a:rPr lang="en-GB" dirty="0"/>
              <a:t> un </a:t>
            </a:r>
            <a:r>
              <a:rPr lang="en-GB" dirty="0" err="1"/>
              <a:t>seguimiento</a:t>
            </a:r>
            <a:r>
              <a:rPr lang="en-GB" dirty="0"/>
              <a:t> de </a:t>
            </a:r>
            <a:r>
              <a:rPr lang="en-GB" dirty="0" err="1"/>
              <a:t>todas</a:t>
            </a:r>
            <a:r>
              <a:rPr lang="en-GB" dirty="0"/>
              <a:t> las </a:t>
            </a:r>
            <a:r>
              <a:rPr lang="en-GB" dirty="0" err="1"/>
              <a:t>piezas</a:t>
            </a:r>
            <a:r>
              <a:rPr lang="en-GB" dirty="0"/>
              <a:t> del </a:t>
            </a:r>
            <a:r>
              <a:rPr lang="en-GB" dirty="0" err="1"/>
              <a:t>tablero</a:t>
            </a:r>
            <a:r>
              <a:rPr lang="en-GB" dirty="0"/>
              <a:t> </a:t>
            </a:r>
            <a:r>
              <a:rPr lang="en-GB" dirty="0" err="1"/>
              <a:t>mediante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lista</a:t>
            </a:r>
            <a:r>
              <a:rPr lang="en-GB" dirty="0"/>
              <a:t> o </a:t>
            </a:r>
            <a:r>
              <a:rPr lang="en-GB" dirty="0" err="1"/>
              <a:t>arreglo</a:t>
            </a:r>
            <a:endParaRPr dirty="0"/>
          </a:p>
          <a:p>
            <a:pPr marL="257175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GB" dirty="0" err="1"/>
              <a:t>Aunque</a:t>
            </a:r>
            <a:r>
              <a:rPr lang="en-GB" dirty="0"/>
              <a:t> es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intuitivo</a:t>
            </a:r>
            <a:r>
              <a:rPr lang="en-GB" dirty="0"/>
              <a:t> para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programador</a:t>
            </a:r>
            <a:r>
              <a:rPr lang="en-GB" dirty="0"/>
              <a:t> </a:t>
            </a:r>
            <a:r>
              <a:rPr lang="en-GB" dirty="0" err="1"/>
              <a:t>implementarlo</a:t>
            </a:r>
            <a:r>
              <a:rPr lang="en-GB" dirty="0"/>
              <a:t>, </a:t>
            </a:r>
            <a:r>
              <a:rPr lang="en-GB" dirty="0" err="1"/>
              <a:t>menoscaba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rendimiento</a:t>
            </a:r>
            <a:r>
              <a:rPr lang="en-GB" dirty="0"/>
              <a:t> del </a:t>
            </a:r>
            <a:r>
              <a:rPr lang="en-GB" dirty="0" err="1"/>
              <a:t>programa</a:t>
            </a:r>
            <a:endParaRPr dirty="0"/>
          </a:p>
        </p:txBody>
      </p:sp>
      <p:sp>
        <p:nvSpPr>
          <p:cNvPr id="648" name="Google Shape;648;p52">
            <a:extLst>
              <a:ext uri="{FF2B5EF4-FFF2-40B4-BE49-F238E27FC236}">
                <a16:creationId xmlns:a16="http://schemas.microsoft.com/office/drawing/2014/main" id="{27433039-47FD-B21B-4E24-9A4AB7C322E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Lista de piezas</a:t>
            </a:r>
            <a:endParaRPr dirty="0"/>
          </a:p>
        </p:txBody>
      </p:sp>
      <p:sp>
        <p:nvSpPr>
          <p:cNvPr id="649" name="Google Shape;649;p52">
            <a:extLst>
              <a:ext uri="{FF2B5EF4-FFF2-40B4-BE49-F238E27FC236}">
                <a16:creationId xmlns:a16="http://schemas.microsoft.com/office/drawing/2014/main" id="{07DD9430-BEF9-85C9-DAA0-9C6D37B1DAB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Bitboards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414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72916492-95CD-4B65-917E-14F7BBF840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543;p47">
            <a:extLst>
              <a:ext uri="{FF2B5EF4-FFF2-40B4-BE49-F238E27FC236}">
                <a16:creationId xmlns:a16="http://schemas.microsoft.com/office/drawing/2014/main" id="{CF96D5A0-8F63-5340-B11B-84CA0F56613B}"/>
              </a:ext>
            </a:extLst>
          </p:cNvPr>
          <p:cNvSpPr txBox="1">
            <a:spLocks/>
          </p:cNvSpPr>
          <p:nvPr/>
        </p:nvSpPr>
        <p:spPr>
          <a:xfrm>
            <a:off x="378029" y="132791"/>
            <a:ext cx="3116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rgbClr val="333333"/>
                </a:solidFill>
                <a:latin typeface="Figtree Black" panose="020B0604020202020204" charset="0"/>
              </a:rPr>
              <a:t>B</a:t>
            </a:r>
            <a:r>
              <a:rPr lang="es-ES" sz="2800" dirty="0" err="1">
                <a:solidFill>
                  <a:srgbClr val="333333"/>
                </a:solidFill>
                <a:latin typeface="Figtree Black" panose="020B0604020202020204" charset="0"/>
              </a:rPr>
              <a:t>itboards</a:t>
            </a:r>
            <a:endParaRPr lang="es-ES" dirty="0">
              <a:solidFill>
                <a:srgbClr val="333333"/>
              </a:solidFill>
              <a:latin typeface="Hanken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4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FE1D7-2247-FB45-96E3-8A3C95414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4E2F628C-6072-78A8-E708-DC9762E193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543;p47">
            <a:extLst>
              <a:ext uri="{FF2B5EF4-FFF2-40B4-BE49-F238E27FC236}">
                <a16:creationId xmlns:a16="http://schemas.microsoft.com/office/drawing/2014/main" id="{97166D7B-6F47-2F8A-F79C-55B78A257C39}"/>
              </a:ext>
            </a:extLst>
          </p:cNvPr>
          <p:cNvSpPr txBox="1">
            <a:spLocks/>
          </p:cNvSpPr>
          <p:nvPr/>
        </p:nvSpPr>
        <p:spPr>
          <a:xfrm>
            <a:off x="378029" y="132791"/>
            <a:ext cx="3116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rgbClr val="333333"/>
                </a:solidFill>
                <a:latin typeface="Figtree Black" panose="020B0604020202020204" charset="0"/>
              </a:rPr>
              <a:t>B</a:t>
            </a:r>
            <a:r>
              <a:rPr lang="es-ES" sz="2800" dirty="0" err="1">
                <a:solidFill>
                  <a:srgbClr val="333333"/>
                </a:solidFill>
                <a:latin typeface="Figtree Black" panose="020B0604020202020204" charset="0"/>
              </a:rPr>
              <a:t>itboards</a:t>
            </a:r>
            <a:endParaRPr lang="es-ES" dirty="0">
              <a:solidFill>
                <a:srgbClr val="333333"/>
              </a:solidFill>
              <a:latin typeface="Hanken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480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8FABF-3C9A-4E08-43A7-7B294C31E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BCF4BD02-E279-45D7-ED95-A2C127D02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543;p47">
            <a:extLst>
              <a:ext uri="{FF2B5EF4-FFF2-40B4-BE49-F238E27FC236}">
                <a16:creationId xmlns:a16="http://schemas.microsoft.com/office/drawing/2014/main" id="{EFA996E9-BD55-1D38-A05F-7F4E34F3C11D}"/>
              </a:ext>
            </a:extLst>
          </p:cNvPr>
          <p:cNvSpPr txBox="1">
            <a:spLocks/>
          </p:cNvSpPr>
          <p:nvPr/>
        </p:nvSpPr>
        <p:spPr>
          <a:xfrm>
            <a:off x="378029" y="132791"/>
            <a:ext cx="3116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rgbClr val="333333"/>
                </a:solidFill>
                <a:latin typeface="Figtree Black" panose="020B0604020202020204" charset="0"/>
              </a:rPr>
              <a:t>B</a:t>
            </a:r>
            <a:r>
              <a:rPr lang="es-ES" sz="2800" dirty="0" err="1">
                <a:solidFill>
                  <a:srgbClr val="333333"/>
                </a:solidFill>
                <a:latin typeface="Figtree Black" panose="020B0604020202020204" charset="0"/>
              </a:rPr>
              <a:t>itboards</a:t>
            </a:r>
            <a:endParaRPr lang="es-ES" dirty="0">
              <a:solidFill>
                <a:srgbClr val="333333"/>
              </a:solidFill>
              <a:latin typeface="Hanken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150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6F04-020F-F65A-B322-3B22FF05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01410"/>
            <a:ext cx="3198300" cy="706180"/>
          </a:xfrm>
        </p:spPr>
        <p:txBody>
          <a:bodyPr/>
          <a:lstStyle/>
          <a:p>
            <a:r>
              <a:rPr lang="en-GB" dirty="0" err="1"/>
              <a:t>Perf</a:t>
            </a:r>
            <a:r>
              <a:rPr lang="en-GB" sz="1400" dirty="0" err="1">
                <a:latin typeface="Hanken Grotesk" panose="020B0604020202020204" charset="0"/>
              </a:rPr>
              <a:t>ormance</a:t>
            </a:r>
            <a:r>
              <a:rPr lang="en-GB" dirty="0" err="1"/>
              <a:t>t</a:t>
            </a:r>
            <a:r>
              <a:rPr lang="en-GB" sz="1400" dirty="0" err="1">
                <a:latin typeface="Hanken Grotesk" panose="020B0604020202020204" charset="0"/>
              </a:rPr>
              <a:t>est</a:t>
            </a:r>
            <a:endParaRPr lang="es-E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CCA6CFA-3859-ED4B-C3A8-39AD1769275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9006" r="9006"/>
          <a:stretch/>
        </p:blipFill>
        <p:spPr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E5A8C-5972-755F-657A-740894FCA020}"/>
              </a:ext>
            </a:extLst>
          </p:cNvPr>
          <p:cNvSpPr txBox="1"/>
          <p:nvPr/>
        </p:nvSpPr>
        <p:spPr>
          <a:xfrm>
            <a:off x="720000" y="2307590"/>
            <a:ext cx="3198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En ajedrez, </a:t>
            </a:r>
            <a:r>
              <a:rPr lang="es-ES" b="1" i="1" dirty="0" err="1">
                <a:solidFill>
                  <a:srgbClr val="333333"/>
                </a:solidFill>
                <a:latin typeface="Hanken Grotesk" panose="020B0604020202020204" charset="0"/>
              </a:rPr>
              <a:t>Perft</a:t>
            </a:r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 es una función de depuración utilizada en motores de ajedrez para determinar errores en el código y evaluar su rapidez</a:t>
            </a:r>
          </a:p>
        </p:txBody>
      </p:sp>
    </p:spTree>
    <p:extLst>
      <p:ext uri="{BB962C8B-B14F-4D97-AF65-F5344CB8AC3E}">
        <p14:creationId xmlns:p14="http://schemas.microsoft.com/office/powerpoint/2010/main" val="42521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2152186E-7A09-02F8-6AB4-E3761A3F4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>
            <a:extLst>
              <a:ext uri="{FF2B5EF4-FFF2-40B4-BE49-F238E27FC236}">
                <a16:creationId xmlns:a16="http://schemas.microsoft.com/office/drawing/2014/main" id="{17D3C3CF-936E-94CE-FAA7-96A70A86A7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7575" y="1039456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Profundidad 3</a:t>
            </a:r>
            <a:endParaRPr dirty="0"/>
          </a:p>
        </p:txBody>
      </p:sp>
      <p:sp>
        <p:nvSpPr>
          <p:cNvPr id="387" name="Google Shape;387;p40">
            <a:extLst>
              <a:ext uri="{FF2B5EF4-FFF2-40B4-BE49-F238E27FC236}">
                <a16:creationId xmlns:a16="http://schemas.microsoft.com/office/drawing/2014/main" id="{CED615B1-6550-2F59-0BC5-94804474A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94371" y="539500"/>
            <a:ext cx="1801945" cy="581646"/>
          </a:xfrm>
          <a:prstGeom prst="rect">
            <a:avLst/>
          </a:prstGeom>
          <a:solidFill>
            <a:srgbClr val="DB4407"/>
          </a:solidFill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92ms</a:t>
            </a:r>
            <a:endParaRPr dirty="0"/>
          </a:p>
        </p:txBody>
      </p:sp>
      <p:sp>
        <p:nvSpPr>
          <p:cNvPr id="388" name="Google Shape;388;p40">
            <a:extLst>
              <a:ext uri="{FF2B5EF4-FFF2-40B4-BE49-F238E27FC236}">
                <a16:creationId xmlns:a16="http://schemas.microsoft.com/office/drawing/2014/main" id="{9C034ACB-D43E-EC3D-DFD8-38C9E96EF84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4711331" y="1444670"/>
            <a:ext cx="5418905" cy="581646"/>
          </a:xfrm>
          <a:prstGeom prst="rect">
            <a:avLst/>
          </a:prstGeom>
          <a:solidFill>
            <a:srgbClr val="DB4407"/>
          </a:solidFill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52884ms</a:t>
            </a:r>
            <a:endParaRPr dirty="0"/>
          </a:p>
        </p:txBody>
      </p:sp>
      <p:sp>
        <p:nvSpPr>
          <p:cNvPr id="389" name="Google Shape;389;p40">
            <a:extLst>
              <a:ext uri="{FF2B5EF4-FFF2-40B4-BE49-F238E27FC236}">
                <a16:creationId xmlns:a16="http://schemas.microsoft.com/office/drawing/2014/main" id="{27FE03A6-58B4-5FBB-95CB-62592E3ACF7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07575" y="1950112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Profundidad 5</a:t>
            </a:r>
            <a:endParaRPr dirty="0"/>
          </a:p>
        </p:txBody>
      </p:sp>
      <p:sp>
        <p:nvSpPr>
          <p:cNvPr id="6" name="Google Shape;386;p40">
            <a:extLst>
              <a:ext uri="{FF2B5EF4-FFF2-40B4-BE49-F238E27FC236}">
                <a16:creationId xmlns:a16="http://schemas.microsoft.com/office/drawing/2014/main" id="{97B41921-9DEF-CB9E-4976-25855B93ED2E}"/>
              </a:ext>
            </a:extLst>
          </p:cNvPr>
          <p:cNvSpPr txBox="1">
            <a:spLocks/>
          </p:cNvSpPr>
          <p:nvPr/>
        </p:nvSpPr>
        <p:spPr>
          <a:xfrm>
            <a:off x="707575" y="3290007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ES" dirty="0"/>
              <a:t>Profundidad 3</a:t>
            </a:r>
          </a:p>
        </p:txBody>
      </p:sp>
      <p:sp>
        <p:nvSpPr>
          <p:cNvPr id="7" name="Google Shape;387;p40">
            <a:extLst>
              <a:ext uri="{FF2B5EF4-FFF2-40B4-BE49-F238E27FC236}">
                <a16:creationId xmlns:a16="http://schemas.microsoft.com/office/drawing/2014/main" id="{90B33ABE-A2E3-CDF4-6829-CD6B21F7685E}"/>
              </a:ext>
            </a:extLst>
          </p:cNvPr>
          <p:cNvSpPr txBox="1">
            <a:spLocks/>
          </p:cNvSpPr>
          <p:nvPr/>
        </p:nvSpPr>
        <p:spPr>
          <a:xfrm>
            <a:off x="-581291" y="2790051"/>
            <a:ext cx="1288865" cy="5816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37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r"/>
            <a:r>
              <a:rPr lang="es-ES" dirty="0"/>
              <a:t>3ms</a:t>
            </a:r>
          </a:p>
        </p:txBody>
      </p:sp>
      <p:sp>
        <p:nvSpPr>
          <p:cNvPr id="8" name="Google Shape;388;p40">
            <a:extLst>
              <a:ext uri="{FF2B5EF4-FFF2-40B4-BE49-F238E27FC236}">
                <a16:creationId xmlns:a16="http://schemas.microsoft.com/office/drawing/2014/main" id="{457BE27D-B1E6-DDDC-4BCC-3E3F3310AE30}"/>
              </a:ext>
            </a:extLst>
          </p:cNvPr>
          <p:cNvSpPr txBox="1">
            <a:spLocks/>
          </p:cNvSpPr>
          <p:nvPr/>
        </p:nvSpPr>
        <p:spPr>
          <a:xfrm>
            <a:off x="-1533791" y="3700707"/>
            <a:ext cx="2241365" cy="5816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37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gtree Black"/>
              <a:buNone/>
              <a:defRPr sz="60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r"/>
            <a:r>
              <a:rPr lang="es-ES" dirty="0"/>
              <a:t>1966ms</a:t>
            </a:r>
          </a:p>
        </p:txBody>
      </p:sp>
      <p:sp>
        <p:nvSpPr>
          <p:cNvPr id="9" name="Google Shape;389;p40">
            <a:extLst>
              <a:ext uri="{FF2B5EF4-FFF2-40B4-BE49-F238E27FC236}">
                <a16:creationId xmlns:a16="http://schemas.microsoft.com/office/drawing/2014/main" id="{2E157780-94BF-35C5-BF67-3D52C59EBC72}"/>
              </a:ext>
            </a:extLst>
          </p:cNvPr>
          <p:cNvSpPr txBox="1">
            <a:spLocks/>
          </p:cNvSpPr>
          <p:nvPr/>
        </p:nvSpPr>
        <p:spPr>
          <a:xfrm>
            <a:off x="707575" y="4200663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ES"/>
              <a:t>Profundidad 5</a:t>
            </a:r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DDF450-972B-E851-9426-D58FD63D8DF7}"/>
              </a:ext>
            </a:extLst>
          </p:cNvPr>
          <p:cNvSpPr/>
          <p:nvPr/>
        </p:nvSpPr>
        <p:spPr>
          <a:xfrm>
            <a:off x="-1" y="0"/>
            <a:ext cx="70104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2B0A629-CB7F-389E-362E-E17E40C3A007}"/>
              </a:ext>
            </a:extLst>
          </p:cNvPr>
          <p:cNvSpPr/>
          <p:nvPr/>
        </p:nvSpPr>
        <p:spPr>
          <a:xfrm>
            <a:off x="6184800" y="590103"/>
            <a:ext cx="316145" cy="1416099"/>
          </a:xfrm>
          <a:prstGeom prst="rightBrace">
            <a:avLst/>
          </a:prstGeom>
          <a:ln>
            <a:solidFill>
              <a:srgbClr val="33333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386;p40">
            <a:extLst>
              <a:ext uri="{FF2B5EF4-FFF2-40B4-BE49-F238E27FC236}">
                <a16:creationId xmlns:a16="http://schemas.microsoft.com/office/drawing/2014/main" id="{5A50C2B2-980A-7850-6584-B793A60F16ED}"/>
              </a:ext>
            </a:extLst>
          </p:cNvPr>
          <p:cNvSpPr txBox="1">
            <a:spLocks/>
          </p:cNvSpPr>
          <p:nvPr/>
        </p:nvSpPr>
        <p:spPr>
          <a:xfrm>
            <a:off x="6500945" y="1092802"/>
            <a:ext cx="1448885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ES" dirty="0"/>
              <a:t>Lista de piezas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60B4F4F-8EA4-26B8-19C3-B069A335A335}"/>
              </a:ext>
            </a:extLst>
          </p:cNvPr>
          <p:cNvSpPr/>
          <p:nvPr/>
        </p:nvSpPr>
        <p:spPr>
          <a:xfrm>
            <a:off x="3000280" y="2860768"/>
            <a:ext cx="316145" cy="1416099"/>
          </a:xfrm>
          <a:prstGeom prst="rightBrace">
            <a:avLst/>
          </a:prstGeom>
          <a:ln>
            <a:solidFill>
              <a:srgbClr val="33333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Google Shape;386;p40">
            <a:extLst>
              <a:ext uri="{FF2B5EF4-FFF2-40B4-BE49-F238E27FC236}">
                <a16:creationId xmlns:a16="http://schemas.microsoft.com/office/drawing/2014/main" id="{20F98A7D-8461-B6FE-2858-41672FB0216F}"/>
              </a:ext>
            </a:extLst>
          </p:cNvPr>
          <p:cNvSpPr txBox="1">
            <a:spLocks/>
          </p:cNvSpPr>
          <p:nvPr/>
        </p:nvSpPr>
        <p:spPr>
          <a:xfrm>
            <a:off x="3316425" y="3363467"/>
            <a:ext cx="1448885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s-ES" dirty="0" err="1"/>
              <a:t>Bitboards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133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46914E-7 L 0.19653 0.000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26" y="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32099E-6 L 0.5934 0.000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07407E-6 L 0.14098 -4.07407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0.24427 4.07407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build="p"/>
      <p:bldP spid="387" grpId="0" animBg="1"/>
      <p:bldP spid="388" grpId="0" animBg="1"/>
      <p:bldP spid="389" grpId="0" build="p"/>
      <p:bldP spid="6" grpId="0"/>
      <p:bldP spid="7" grpId="0" animBg="1"/>
      <p:bldP spid="8" grpId="0" animBg="1"/>
      <p:bldP spid="9" grpId="0"/>
      <p:bldP spid="14" grpId="0" animBg="1"/>
      <p:bldP spid="15" grpId="0" build="p"/>
      <p:bldP spid="18" grpId="0" animBg="1"/>
      <p:bldP spid="1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 de contenidos</a:t>
            </a:r>
            <a:endParaRPr dirty="0"/>
          </a:p>
        </p:txBody>
      </p:sp>
      <p:graphicFrame>
        <p:nvGraphicFramePr>
          <p:cNvPr id="299" name="Google Shape;299;p34"/>
          <p:cNvGraphicFramePr/>
          <p:nvPr>
            <p:extLst>
              <p:ext uri="{D42A27DB-BD31-4B8C-83A1-F6EECF244321}">
                <p14:modId xmlns:p14="http://schemas.microsoft.com/office/powerpoint/2010/main" val="4171761994"/>
              </p:ext>
            </p:extLst>
          </p:nvPr>
        </p:nvGraphicFramePr>
        <p:xfrm>
          <a:off x="726775" y="1536810"/>
          <a:ext cx="7704000" cy="2311925"/>
        </p:xfrm>
        <a:graphic>
          <a:graphicData uri="http://schemas.openxmlformats.org/drawingml/2006/table">
            <a:tbl>
              <a:tblPr>
                <a:noFill/>
                <a:tableStyleId>{F97E1D91-8809-4136-B576-64C68A82E0C7}</a:tableStyleId>
              </a:tblPr>
              <a:tblGrid>
                <a:gridCol w="23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Introducción</a:t>
                      </a:r>
                      <a:endParaRPr sz="1000" u="sng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dirty="0" err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Contexto</a:t>
                      </a:r>
                      <a:r>
                        <a:rPr lang="en-GB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y </a:t>
                      </a:r>
                      <a:r>
                        <a:rPr lang="en-GB" sz="1000" dirty="0" err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motivación</a:t>
                      </a:r>
                      <a:r>
                        <a:rPr lang="en-GB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del </a:t>
                      </a:r>
                      <a:r>
                        <a:rPr lang="en-GB" sz="1000" dirty="0" err="1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proyecto</a:t>
                      </a:r>
                      <a:endParaRPr lang="en-GB" sz="10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Objetivos</a:t>
                      </a:r>
                      <a:endParaRPr sz="1000" u="sng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Objetivos que se pretenden alcanzar</a:t>
                      </a:r>
                      <a:endParaRPr sz="10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Metodología</a:t>
                      </a:r>
                      <a:endParaRPr sz="1000" u="sng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Métodos y herramientas utilizadas durante el desarrollo</a:t>
                      </a:r>
                      <a:endParaRPr sz="10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Implementación</a:t>
                      </a:r>
                      <a:endParaRPr sz="1000" u="sng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Explicación del desarrollo técnico del proyecto</a:t>
                      </a:r>
                      <a:endParaRPr sz="10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Demostración</a:t>
                      </a:r>
                      <a:endParaRPr sz="1000" u="sng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Presentación de la solución creada</a:t>
                      </a:r>
                      <a:endParaRPr sz="10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Conclusiones</a:t>
                      </a:r>
                      <a:endParaRPr sz="1000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Conclusiones y posibles líneas futuras</a:t>
                      </a:r>
                      <a:endParaRPr sz="1000" b="1" u="sng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A825F9F1-9920-A2BC-14F3-99838FC11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09CFE49F-9395-F6B2-4052-5FD9D498D5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Búsqueda</a:t>
            </a:r>
            <a:endParaRPr dirty="0"/>
          </a:p>
        </p:txBody>
      </p:sp>
      <p:sp>
        <p:nvSpPr>
          <p:cNvPr id="646" name="Google Shape;646;p52">
            <a:extLst>
              <a:ext uri="{FF2B5EF4-FFF2-40B4-BE49-F238E27FC236}">
                <a16:creationId xmlns:a16="http://schemas.microsoft.com/office/drawing/2014/main" id="{513BC4FC-E45C-38A5-104D-1C4725134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4325" lvl="0" indent="-304800"/>
            <a:r>
              <a:rPr lang="es-ES" dirty="0"/>
              <a:t>Simula múltiples de partidas al azar desde cada movimiento legal</a:t>
            </a:r>
            <a:endParaRPr dirty="0"/>
          </a:p>
          <a:p>
            <a:pPr marL="314325" lvl="0" indent="-304800">
              <a:spcBef>
                <a:spcPts val="1000"/>
              </a:spcBef>
            </a:pPr>
            <a:r>
              <a:rPr lang="es-ES" dirty="0"/>
              <a:t>Usa los resultados de las simulaciones para estimar el valor de cada jugada</a:t>
            </a:r>
            <a:endParaRPr lang="en-GB" dirty="0"/>
          </a:p>
          <a:p>
            <a:pPr marL="314325" lvl="0" indent="-304800">
              <a:spcBef>
                <a:spcPts val="1000"/>
              </a:spcBef>
            </a:pPr>
            <a:r>
              <a:rPr lang="es-ES" dirty="0"/>
              <a:t>Equilibra exploración y explotación con el algoritmo UCT (</a:t>
            </a:r>
            <a:r>
              <a:rPr lang="es-ES" i="1" dirty="0" err="1"/>
              <a:t>Upper</a:t>
            </a:r>
            <a:r>
              <a:rPr lang="es-ES" i="1" dirty="0"/>
              <a:t> </a:t>
            </a:r>
            <a:r>
              <a:rPr lang="es-ES" i="1" dirty="0" err="1"/>
              <a:t>Confidence</a:t>
            </a:r>
            <a:r>
              <a:rPr lang="es-ES" i="1" dirty="0"/>
              <a:t> </a:t>
            </a:r>
            <a:r>
              <a:rPr lang="es-ES" i="1" dirty="0" err="1"/>
              <a:t>bound</a:t>
            </a:r>
            <a:r>
              <a:rPr lang="es-ES" i="1" dirty="0"/>
              <a:t> </a:t>
            </a:r>
            <a:r>
              <a:rPr lang="es-ES" i="1" dirty="0" err="1"/>
              <a:t>for</a:t>
            </a:r>
            <a:r>
              <a:rPr lang="es-ES" i="1" dirty="0"/>
              <a:t> </a:t>
            </a:r>
            <a:r>
              <a:rPr lang="es-ES" i="1" dirty="0" err="1"/>
              <a:t>Trees</a:t>
            </a:r>
            <a:r>
              <a:rPr lang="es-ES" dirty="0"/>
              <a:t>)</a:t>
            </a:r>
            <a:endParaRPr lang="en-GB" dirty="0"/>
          </a:p>
          <a:p>
            <a:pPr marL="314325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endParaRPr dirty="0"/>
          </a:p>
        </p:txBody>
      </p:sp>
      <p:sp>
        <p:nvSpPr>
          <p:cNvPr id="647" name="Google Shape;647;p52">
            <a:extLst>
              <a:ext uri="{FF2B5EF4-FFF2-40B4-BE49-F238E27FC236}">
                <a16:creationId xmlns:a16="http://schemas.microsoft.com/office/drawing/2014/main" id="{326ABD59-981E-EFEA-6BE1-A80FAFBD050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304800"/>
            <a:r>
              <a:rPr lang="es-ES" dirty="0"/>
              <a:t>Evalúa todos los movimientos posibles hasta cierta profundidad</a:t>
            </a:r>
            <a:endParaRPr dirty="0"/>
          </a:p>
          <a:p>
            <a:pPr marL="257175" lvl="0" indent="-304800">
              <a:spcBef>
                <a:spcPts val="1000"/>
              </a:spcBef>
            </a:pPr>
            <a:r>
              <a:rPr lang="es-ES" dirty="0"/>
              <a:t>Alterna entre maximizar la ganancia propia y minimizar la del oponente</a:t>
            </a:r>
            <a:endParaRPr lang="en-GB" dirty="0"/>
          </a:p>
          <a:p>
            <a:pPr marL="257175" lvl="0" indent="-304800">
              <a:spcBef>
                <a:spcPts val="1000"/>
              </a:spcBef>
            </a:pPr>
            <a:r>
              <a:rPr lang="es-ES" dirty="0"/>
              <a:t>Asume que ambos jugadores juegan perfectamente</a:t>
            </a:r>
            <a:endParaRPr dirty="0"/>
          </a:p>
        </p:txBody>
      </p:sp>
      <p:sp>
        <p:nvSpPr>
          <p:cNvPr id="648" name="Google Shape;648;p52">
            <a:extLst>
              <a:ext uri="{FF2B5EF4-FFF2-40B4-BE49-F238E27FC236}">
                <a16:creationId xmlns:a16="http://schemas.microsoft.com/office/drawing/2014/main" id="{4C07683C-F5A4-6AF3-5D0B-6512AEB8ED2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Minimax</a:t>
            </a:r>
            <a:endParaRPr dirty="0"/>
          </a:p>
        </p:txBody>
      </p:sp>
      <p:sp>
        <p:nvSpPr>
          <p:cNvPr id="649" name="Google Shape;649;p52">
            <a:extLst>
              <a:ext uri="{FF2B5EF4-FFF2-40B4-BE49-F238E27FC236}">
                <a16:creationId xmlns:a16="http://schemas.microsoft.com/office/drawing/2014/main" id="{103C6C9B-3F69-AAB5-F79C-D32E8F3D106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933932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/>
              <a:t>Árbol de búsqueda Monte Carlo</a:t>
            </a:r>
          </a:p>
        </p:txBody>
      </p:sp>
    </p:spTree>
    <p:extLst>
      <p:ext uri="{BB962C8B-B14F-4D97-AF65-F5344CB8AC3E}">
        <p14:creationId xmlns:p14="http://schemas.microsoft.com/office/powerpoint/2010/main" val="2559838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B8FA0F-039E-C1A3-2024-A334FEDFC136}"/>
              </a:ext>
            </a:extLst>
          </p:cNvPr>
          <p:cNvSpPr/>
          <p:nvPr/>
        </p:nvSpPr>
        <p:spPr>
          <a:xfrm>
            <a:off x="4338667" y="835620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F2BD82-9905-340C-1AC5-6065A0CCF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8667" y="835620"/>
            <a:ext cx="466666" cy="4666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6E3F6E-0ED9-62D4-62EE-C02261EE2E36}"/>
              </a:ext>
            </a:extLst>
          </p:cNvPr>
          <p:cNvSpPr/>
          <p:nvPr/>
        </p:nvSpPr>
        <p:spPr>
          <a:xfrm>
            <a:off x="1504027" y="2338417"/>
            <a:ext cx="466666" cy="466666"/>
          </a:xfrm>
          <a:prstGeom prst="rect">
            <a:avLst/>
          </a:prstGeom>
          <a:noFill/>
          <a:ln>
            <a:solidFill>
              <a:srgbClr val="FA8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1768CC0-D2C0-4C7D-F870-E418905D4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9207" y="2333164"/>
            <a:ext cx="466666" cy="4666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2F155C-7A59-D408-3D6B-6967F04CF5BB}"/>
              </a:ext>
            </a:extLst>
          </p:cNvPr>
          <p:cNvSpPr/>
          <p:nvPr/>
        </p:nvSpPr>
        <p:spPr>
          <a:xfrm>
            <a:off x="4338667" y="2338417"/>
            <a:ext cx="466666" cy="466666"/>
          </a:xfrm>
          <a:prstGeom prst="rect">
            <a:avLst/>
          </a:prstGeom>
          <a:noFill/>
          <a:ln>
            <a:solidFill>
              <a:srgbClr val="FA8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937B47-D163-27DE-13BD-EB5F38A9E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8667" y="2332179"/>
            <a:ext cx="466666" cy="466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C66C10-391D-C15E-C270-7BC0AEB0759E}"/>
              </a:ext>
            </a:extLst>
          </p:cNvPr>
          <p:cNvSpPr/>
          <p:nvPr/>
        </p:nvSpPr>
        <p:spPr>
          <a:xfrm>
            <a:off x="7173307" y="2338417"/>
            <a:ext cx="466666" cy="466666"/>
          </a:xfrm>
          <a:prstGeom prst="rect">
            <a:avLst/>
          </a:prstGeom>
          <a:noFill/>
          <a:ln>
            <a:solidFill>
              <a:srgbClr val="FA8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3A52126-191B-7591-4EAE-76B5F067F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3306" y="2332179"/>
            <a:ext cx="466666" cy="466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8DC0E3-B996-DE7A-E9DE-27DBA0B61918}"/>
              </a:ext>
            </a:extLst>
          </p:cNvPr>
          <p:cNvSpPr/>
          <p:nvPr/>
        </p:nvSpPr>
        <p:spPr>
          <a:xfrm>
            <a:off x="1504027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8FF14B8-6EAA-5EF0-D426-C3EA3950C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027" y="3771166"/>
            <a:ext cx="466666" cy="466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D43DEE-62FC-03EB-454B-70FE107B2C6A}"/>
              </a:ext>
            </a:extLst>
          </p:cNvPr>
          <p:cNvSpPr/>
          <p:nvPr/>
        </p:nvSpPr>
        <p:spPr>
          <a:xfrm>
            <a:off x="2418080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CA0FF1A-CA0C-176B-EACA-5BF844C37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080" y="3771166"/>
            <a:ext cx="466666" cy="4666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B142BF-DE96-3B8F-EA17-6F2257E3259F}"/>
              </a:ext>
            </a:extLst>
          </p:cNvPr>
          <p:cNvSpPr/>
          <p:nvPr/>
        </p:nvSpPr>
        <p:spPr>
          <a:xfrm>
            <a:off x="589974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910296F-3584-CEEB-922B-49B79B46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974" y="3771166"/>
            <a:ext cx="466666" cy="4666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5A5D8AD-B451-8BCD-C3CD-0F30FCEAAD4A}"/>
              </a:ext>
            </a:extLst>
          </p:cNvPr>
          <p:cNvSpPr/>
          <p:nvPr/>
        </p:nvSpPr>
        <p:spPr>
          <a:xfrm>
            <a:off x="4338667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14F950B-2013-DDD3-F38A-1D581315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8667" y="3771166"/>
            <a:ext cx="466666" cy="4666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C1E6AD4-9B1C-D0EE-BD2B-B70C88CEF818}"/>
              </a:ext>
            </a:extLst>
          </p:cNvPr>
          <p:cNvSpPr/>
          <p:nvPr/>
        </p:nvSpPr>
        <p:spPr>
          <a:xfrm>
            <a:off x="5252720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4D1BDC56-9756-2ECA-4817-FDEC24346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720" y="3771166"/>
            <a:ext cx="466666" cy="46666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4C4CEFD-B2EF-2CDB-D9E3-1458DB47EA71}"/>
              </a:ext>
            </a:extLst>
          </p:cNvPr>
          <p:cNvSpPr/>
          <p:nvPr/>
        </p:nvSpPr>
        <p:spPr>
          <a:xfrm>
            <a:off x="3424614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E175449-F8BF-B223-2BBE-EC4F8A889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4614" y="3771166"/>
            <a:ext cx="466666" cy="4666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011C52C-F674-F755-2B27-2A2E3D829768}"/>
              </a:ext>
            </a:extLst>
          </p:cNvPr>
          <p:cNvSpPr/>
          <p:nvPr/>
        </p:nvSpPr>
        <p:spPr>
          <a:xfrm>
            <a:off x="7173307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0D500C15-4A2D-370B-ED20-C3F932D2E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3307" y="3771166"/>
            <a:ext cx="466666" cy="46666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4457BDC-08E8-0D3E-EB21-3763C8AF16ED}"/>
              </a:ext>
            </a:extLst>
          </p:cNvPr>
          <p:cNvSpPr/>
          <p:nvPr/>
        </p:nvSpPr>
        <p:spPr>
          <a:xfrm>
            <a:off x="8087360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C9F07E5-2461-5377-AE49-D2D9A1068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7360" y="3771166"/>
            <a:ext cx="466666" cy="46666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079F87-B40C-77CB-0FF8-7D458BA5413B}"/>
              </a:ext>
            </a:extLst>
          </p:cNvPr>
          <p:cNvSpPr/>
          <p:nvPr/>
        </p:nvSpPr>
        <p:spPr>
          <a:xfrm>
            <a:off x="6259254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FA26757F-6631-39FF-4297-05194875F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9254" y="3771166"/>
            <a:ext cx="466666" cy="46666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FA6D7D-8376-58D9-766E-150F7DA9D92E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4572000" y="1302286"/>
            <a:ext cx="0" cy="10298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17B5C7-A3DD-C47C-2260-785B303ED0C9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1737360" y="1302286"/>
            <a:ext cx="2834640" cy="103613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DA2E7C-FC59-B1D7-2522-FEA033158517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572000" y="1302286"/>
            <a:ext cx="2834640" cy="103613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363BE8-511B-9EFB-2F19-A295902BEA09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1737360" y="2805083"/>
            <a:ext cx="0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4248FE-20B8-FD78-DB46-FE0EB92939ED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823307" y="2799830"/>
            <a:ext cx="909233" cy="9713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A593FBC-1A44-7DF5-BC19-35174EEEC264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1737360" y="2805083"/>
            <a:ext cx="914053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3DA277-AD4B-0385-84AC-938529278FA2}"/>
              </a:ext>
            </a:extLst>
          </p:cNvPr>
          <p:cNvCxnSpPr>
            <a:cxnSpLocks/>
            <a:stCxn id="6" idx="2"/>
            <a:endCxn id="33" idx="0"/>
          </p:cNvCxnSpPr>
          <p:nvPr/>
        </p:nvCxnSpPr>
        <p:spPr>
          <a:xfrm flipH="1">
            <a:off x="3657947" y="2805083"/>
            <a:ext cx="914053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7F03F1-D488-6ABE-D10D-9F7DFD75B210}"/>
              </a:ext>
            </a:extLst>
          </p:cNvPr>
          <p:cNvCxnSpPr>
            <a:cxnSpLocks/>
            <a:stCxn id="28" idx="0"/>
            <a:endCxn id="7" idx="2"/>
          </p:cNvCxnSpPr>
          <p:nvPr/>
        </p:nvCxnSpPr>
        <p:spPr>
          <a:xfrm flipV="1">
            <a:off x="4572000" y="2798845"/>
            <a:ext cx="0" cy="97232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EFCA8E3-0E71-85CC-2651-581B22B5603F}"/>
              </a:ext>
            </a:extLst>
          </p:cNvPr>
          <p:cNvCxnSpPr>
            <a:cxnSpLocks/>
            <a:stCxn id="30" idx="0"/>
            <a:endCxn id="6" idx="2"/>
          </p:cNvCxnSpPr>
          <p:nvPr/>
        </p:nvCxnSpPr>
        <p:spPr>
          <a:xfrm flipH="1" flipV="1">
            <a:off x="4572000" y="2805083"/>
            <a:ext cx="914053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F3AEDDD-8DFF-4621-D6B5-33D3A11FC1BE}"/>
              </a:ext>
            </a:extLst>
          </p:cNvPr>
          <p:cNvCxnSpPr>
            <a:cxnSpLocks/>
            <a:stCxn id="38" idx="0"/>
            <a:endCxn id="8" idx="2"/>
          </p:cNvCxnSpPr>
          <p:nvPr/>
        </p:nvCxnSpPr>
        <p:spPr>
          <a:xfrm flipV="1">
            <a:off x="6492587" y="2805083"/>
            <a:ext cx="914053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0B76C14-6C71-EC97-28F7-FB83B2E528E0}"/>
              </a:ext>
            </a:extLst>
          </p:cNvPr>
          <p:cNvCxnSpPr>
            <a:cxnSpLocks/>
            <a:stCxn id="35" idx="0"/>
            <a:endCxn id="8" idx="2"/>
          </p:cNvCxnSpPr>
          <p:nvPr/>
        </p:nvCxnSpPr>
        <p:spPr>
          <a:xfrm flipV="1">
            <a:off x="7406640" y="2805083"/>
            <a:ext cx="0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4CA8BC-532E-3091-355A-C3529221119A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>
            <a:off x="7406640" y="2805083"/>
            <a:ext cx="914053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C7233E1-23B3-695F-E6E4-6C8AB4C59ACA}"/>
              </a:ext>
            </a:extLst>
          </p:cNvPr>
          <p:cNvSpPr txBox="1"/>
          <p:nvPr/>
        </p:nvSpPr>
        <p:spPr>
          <a:xfrm>
            <a:off x="1504027" y="3771165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-6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1E7EDB-209F-3AD9-E178-553EE9640F94}"/>
              </a:ext>
            </a:extLst>
          </p:cNvPr>
          <p:cNvSpPr txBox="1"/>
          <p:nvPr/>
        </p:nvSpPr>
        <p:spPr>
          <a:xfrm>
            <a:off x="2418080" y="3771166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0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9BB1A5-0DD5-CBAA-9A06-2A581999EAB1}"/>
              </a:ext>
            </a:extLst>
          </p:cNvPr>
          <p:cNvSpPr txBox="1"/>
          <p:nvPr/>
        </p:nvSpPr>
        <p:spPr>
          <a:xfrm>
            <a:off x="589974" y="3771164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4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A93D287-4ACD-2487-B0F2-37F8A2966D8C}"/>
              </a:ext>
            </a:extLst>
          </p:cNvPr>
          <p:cNvSpPr txBox="1"/>
          <p:nvPr/>
        </p:nvSpPr>
        <p:spPr>
          <a:xfrm>
            <a:off x="3430735" y="3771163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-8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BCBFC51-EBBD-7E09-71D2-698129BCF4E9}"/>
              </a:ext>
            </a:extLst>
          </p:cNvPr>
          <p:cNvSpPr txBox="1"/>
          <p:nvPr/>
        </p:nvSpPr>
        <p:spPr>
          <a:xfrm>
            <a:off x="4334628" y="3771163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7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D4A2D4-E420-F099-50C6-F700D692A7DC}"/>
              </a:ext>
            </a:extLst>
          </p:cNvPr>
          <p:cNvSpPr txBox="1"/>
          <p:nvPr/>
        </p:nvSpPr>
        <p:spPr>
          <a:xfrm>
            <a:off x="5252720" y="3771162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-9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8A603EE-657B-2CB3-4301-B8AE10EA8253}"/>
              </a:ext>
            </a:extLst>
          </p:cNvPr>
          <p:cNvSpPr txBox="1"/>
          <p:nvPr/>
        </p:nvSpPr>
        <p:spPr>
          <a:xfrm>
            <a:off x="6259253" y="3771162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4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2DBFA2-FFF6-EC57-826C-ECF31700819B}"/>
              </a:ext>
            </a:extLst>
          </p:cNvPr>
          <p:cNvSpPr txBox="1"/>
          <p:nvPr/>
        </p:nvSpPr>
        <p:spPr>
          <a:xfrm>
            <a:off x="7163146" y="3771161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2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F783DF7-3907-E4E9-A94E-F20E56C4CB4A}"/>
              </a:ext>
            </a:extLst>
          </p:cNvPr>
          <p:cNvSpPr txBox="1"/>
          <p:nvPr/>
        </p:nvSpPr>
        <p:spPr>
          <a:xfrm>
            <a:off x="8067038" y="3771161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6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DC60BFB-97E7-418B-60D1-DA880134E4E7}"/>
              </a:ext>
            </a:extLst>
          </p:cNvPr>
          <p:cNvSpPr txBox="1"/>
          <p:nvPr/>
        </p:nvSpPr>
        <p:spPr>
          <a:xfrm>
            <a:off x="3760432" y="91506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anken Grotesk" panose="020B0604020202020204" charset="0"/>
              </a:rPr>
              <a:t>MAX</a:t>
            </a:r>
            <a:endParaRPr lang="es-ES" dirty="0">
              <a:latin typeface="Hanken Grotesk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66386C-DF56-76A8-B557-65E62413F2E3}"/>
              </a:ext>
            </a:extLst>
          </p:cNvPr>
          <p:cNvSpPr txBox="1"/>
          <p:nvPr/>
        </p:nvSpPr>
        <p:spPr>
          <a:xfrm>
            <a:off x="1001966" y="2417862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anken Grotesk" panose="020B0604020202020204" charset="0"/>
              </a:rPr>
              <a:t>MIN</a:t>
            </a:r>
            <a:endParaRPr lang="es-ES" dirty="0">
              <a:latin typeface="Hanken Grotesk" panose="020B060402020202020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2706E97-8A7C-E1FF-688F-22BA2132EB92}"/>
              </a:ext>
            </a:extLst>
          </p:cNvPr>
          <p:cNvSpPr txBox="1"/>
          <p:nvPr/>
        </p:nvSpPr>
        <p:spPr>
          <a:xfrm>
            <a:off x="23824" y="384810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anken Grotesk" panose="020B0604020202020204" charset="0"/>
              </a:rPr>
              <a:t>MAX</a:t>
            </a:r>
            <a:endParaRPr lang="es-ES" dirty="0">
              <a:latin typeface="Hanken Grotesk" panose="020B060402020202020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4A1184B-AC8F-0B68-1C26-2DC3122371E3}"/>
              </a:ext>
            </a:extLst>
          </p:cNvPr>
          <p:cNvSpPr txBox="1"/>
          <p:nvPr/>
        </p:nvSpPr>
        <p:spPr>
          <a:xfrm>
            <a:off x="1504026" y="2343418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6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82C4A01-D392-7825-EDB8-A991427F875A}"/>
              </a:ext>
            </a:extLst>
          </p:cNvPr>
          <p:cNvSpPr txBox="1"/>
          <p:nvPr/>
        </p:nvSpPr>
        <p:spPr>
          <a:xfrm>
            <a:off x="4333846" y="2340917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9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A12072-9CC2-43D2-BF74-68C9A54C0D7B}"/>
              </a:ext>
            </a:extLst>
          </p:cNvPr>
          <p:cNvSpPr txBox="1"/>
          <p:nvPr/>
        </p:nvSpPr>
        <p:spPr>
          <a:xfrm>
            <a:off x="7163146" y="2345918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-2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EDDC09-906C-BC3D-B3D1-9D922E7A16C2}"/>
              </a:ext>
            </a:extLst>
          </p:cNvPr>
          <p:cNvSpPr txBox="1"/>
          <p:nvPr/>
        </p:nvSpPr>
        <p:spPr>
          <a:xfrm>
            <a:off x="4342706" y="837502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2</a:t>
            </a:r>
            <a:endParaRPr lang="es-ES" sz="2400" b="1" dirty="0">
              <a:latin typeface="Hanken Grotesk" panose="020B0604020202020204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8E9565-01D7-CABB-CCDA-8666B067F233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37359" y="2805083"/>
            <a:ext cx="1" cy="966083"/>
          </a:xfrm>
          <a:prstGeom prst="line">
            <a:avLst/>
          </a:prstGeom>
          <a:ln>
            <a:solidFill>
              <a:srgbClr val="AA0A0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BE71FE8-751C-7C1D-B192-04A5D6458ED8}"/>
              </a:ext>
            </a:extLst>
          </p:cNvPr>
          <p:cNvCxnSpPr>
            <a:cxnSpLocks/>
            <a:stCxn id="6" idx="2"/>
            <a:endCxn id="80" idx="0"/>
          </p:cNvCxnSpPr>
          <p:nvPr/>
        </p:nvCxnSpPr>
        <p:spPr>
          <a:xfrm>
            <a:off x="4572000" y="2805083"/>
            <a:ext cx="914053" cy="966079"/>
          </a:xfrm>
          <a:prstGeom prst="line">
            <a:avLst/>
          </a:prstGeom>
          <a:ln>
            <a:solidFill>
              <a:srgbClr val="AA0A0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B744BF3-A3F6-FEBC-6922-C466EB12744B}"/>
              </a:ext>
            </a:extLst>
          </p:cNvPr>
          <p:cNvCxnSpPr>
            <a:cxnSpLocks/>
            <a:stCxn id="89" idx="2"/>
            <a:endCxn id="82" idx="0"/>
          </p:cNvCxnSpPr>
          <p:nvPr/>
        </p:nvCxnSpPr>
        <p:spPr>
          <a:xfrm>
            <a:off x="7396479" y="2807583"/>
            <a:ext cx="0" cy="963578"/>
          </a:xfrm>
          <a:prstGeom prst="line">
            <a:avLst/>
          </a:prstGeom>
          <a:ln>
            <a:solidFill>
              <a:srgbClr val="AA0A0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55C03AF-8D01-0CF3-CCD1-05DB290DD1E9}"/>
              </a:ext>
            </a:extLst>
          </p:cNvPr>
          <p:cNvCxnSpPr>
            <a:cxnSpLocks/>
            <a:stCxn id="102" idx="2"/>
            <a:endCxn id="89" idx="0"/>
          </p:cNvCxnSpPr>
          <p:nvPr/>
        </p:nvCxnSpPr>
        <p:spPr>
          <a:xfrm>
            <a:off x="4576039" y="1299167"/>
            <a:ext cx="2820440" cy="1046751"/>
          </a:xfrm>
          <a:prstGeom prst="line">
            <a:avLst/>
          </a:prstGeom>
          <a:ln>
            <a:solidFill>
              <a:srgbClr val="AA0A0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Google Shape;543;p47">
            <a:extLst>
              <a:ext uri="{FF2B5EF4-FFF2-40B4-BE49-F238E27FC236}">
                <a16:creationId xmlns:a16="http://schemas.microsoft.com/office/drawing/2014/main" id="{3926654D-C4B9-9D58-1066-CBC4EF22FE2C}"/>
              </a:ext>
            </a:extLst>
          </p:cNvPr>
          <p:cNvSpPr txBox="1">
            <a:spLocks/>
          </p:cNvSpPr>
          <p:nvPr/>
        </p:nvSpPr>
        <p:spPr>
          <a:xfrm>
            <a:off x="378029" y="132791"/>
            <a:ext cx="3116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rgbClr val="333333"/>
                </a:solidFill>
                <a:latin typeface="Figtree Black" panose="020B0604020202020204" charset="0"/>
              </a:rPr>
              <a:t>Minimax</a:t>
            </a:r>
            <a:endParaRPr lang="es-ES" dirty="0">
              <a:solidFill>
                <a:srgbClr val="333333"/>
              </a:solidFill>
              <a:latin typeface="Hanken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23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7" grpId="0"/>
      <p:bldP spid="88" grpId="0"/>
      <p:bldP spid="89" grpId="0"/>
      <p:bldP spid="10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182234-AF5F-992C-8376-140285FAC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8341"/>
              </p:ext>
            </p:extLst>
          </p:nvPr>
        </p:nvGraphicFramePr>
        <p:xfrm>
          <a:off x="844074" y="467507"/>
          <a:ext cx="7455851" cy="4208485"/>
        </p:xfrm>
        <a:graphic>
          <a:graphicData uri="http://schemas.openxmlformats.org/drawingml/2006/table">
            <a:tbl>
              <a:tblPr>
                <a:noFill/>
                <a:tableStyleId>{F97E1D91-8809-4136-B576-64C68A82E0C7}</a:tableStyleId>
              </a:tblPr>
              <a:tblGrid>
                <a:gridCol w="1522844">
                  <a:extLst>
                    <a:ext uri="{9D8B030D-6E8A-4147-A177-3AD203B41FA5}">
                      <a16:colId xmlns:a16="http://schemas.microsoft.com/office/drawing/2014/main" val="2711409496"/>
                    </a:ext>
                  </a:extLst>
                </a:gridCol>
                <a:gridCol w="1977669">
                  <a:extLst>
                    <a:ext uri="{9D8B030D-6E8A-4147-A177-3AD203B41FA5}">
                      <a16:colId xmlns:a16="http://schemas.microsoft.com/office/drawing/2014/main" val="20684685"/>
                    </a:ext>
                  </a:extLst>
                </a:gridCol>
                <a:gridCol w="1977669">
                  <a:extLst>
                    <a:ext uri="{9D8B030D-6E8A-4147-A177-3AD203B41FA5}">
                      <a16:colId xmlns:a16="http://schemas.microsoft.com/office/drawing/2014/main" val="3039413819"/>
                    </a:ext>
                  </a:extLst>
                </a:gridCol>
                <a:gridCol w="1977669">
                  <a:extLst>
                    <a:ext uri="{9D8B030D-6E8A-4147-A177-3AD203B41FA5}">
                      <a16:colId xmlns:a16="http://schemas.microsoft.com/office/drawing/2014/main" val="3664947150"/>
                    </a:ext>
                  </a:extLst>
                </a:gridCol>
              </a:tblGrid>
              <a:tr h="24364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Profundidad</a:t>
                      </a:r>
                      <a:endParaRPr sz="800" u="sng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Número de nodos</a:t>
                      </a:r>
                      <a:endParaRPr sz="1700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dirty="0" err="1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Capturas</a:t>
                      </a:r>
                      <a:endParaRPr sz="1700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dirty="0" err="1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Jaquemates</a:t>
                      </a:r>
                      <a:endParaRPr sz="1700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463746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20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0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0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44346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chemeClr val="bg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2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chemeClr val="bg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400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chemeClr val="bg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0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chemeClr val="bg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0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256727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3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8.902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34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0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944891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chemeClr val="bg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4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197.281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chemeClr val="bg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1576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chemeClr val="bg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8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275620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5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333333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4.865.609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333333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82.719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333333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347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566845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chemeClr val="bg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6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119.060.324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2.812.008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10.828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128274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7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333333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3.195.901.860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333333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108.329.926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333333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435.767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365100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chemeClr val="bg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8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84.998.978.956</a:t>
                      </a:r>
                      <a:endParaRPr sz="1400" u="none" dirty="0">
                        <a:solidFill>
                          <a:schemeClr val="bg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  <a:latin typeface="Hanken Grotesk" panose="020B0604020202020204" charset="0"/>
                        </a:rPr>
                        <a:t>3.523.740.106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9.852.036</a:t>
                      </a:r>
                      <a:endParaRPr lang="es-ES" dirty="0">
                        <a:solidFill>
                          <a:schemeClr val="bg1"/>
                        </a:solidFill>
                        <a:effectLst/>
                        <a:latin typeface="Hanken Grotesk" panose="020B060402020202020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578816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9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333333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2.439.530.234.167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333333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125.208.536.153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333333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400.191.963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570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634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D3F12-8A9C-1AF8-183E-7538481DB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8A0AC0-8E26-82ED-FBB1-16F9C4F26274}"/>
              </a:ext>
            </a:extLst>
          </p:cNvPr>
          <p:cNvSpPr/>
          <p:nvPr/>
        </p:nvSpPr>
        <p:spPr>
          <a:xfrm>
            <a:off x="4338667" y="835620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2299D40-2095-75F5-986D-F8CD41CE4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8667" y="835620"/>
            <a:ext cx="466666" cy="4666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357836-7A03-D5A7-D0F6-560B25EB08F3}"/>
              </a:ext>
            </a:extLst>
          </p:cNvPr>
          <p:cNvSpPr/>
          <p:nvPr/>
        </p:nvSpPr>
        <p:spPr>
          <a:xfrm>
            <a:off x="1504027" y="2338417"/>
            <a:ext cx="466666" cy="466666"/>
          </a:xfrm>
          <a:prstGeom prst="rect">
            <a:avLst/>
          </a:prstGeom>
          <a:noFill/>
          <a:ln>
            <a:solidFill>
              <a:srgbClr val="FA8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AAA842-CC7A-7F3B-B44C-10E74A4B1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9207" y="2333164"/>
            <a:ext cx="466666" cy="4666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B0B456-81DD-934B-0F0E-DECF14C7707F}"/>
              </a:ext>
            </a:extLst>
          </p:cNvPr>
          <p:cNvSpPr/>
          <p:nvPr/>
        </p:nvSpPr>
        <p:spPr>
          <a:xfrm>
            <a:off x="4338667" y="2338417"/>
            <a:ext cx="466666" cy="466666"/>
          </a:xfrm>
          <a:prstGeom prst="rect">
            <a:avLst/>
          </a:prstGeom>
          <a:noFill/>
          <a:ln>
            <a:solidFill>
              <a:srgbClr val="FA8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A4675E-AA8E-A73D-B192-BFA9B76E0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8666" y="2340917"/>
            <a:ext cx="466666" cy="466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072C1E-1262-9092-1C13-4FC6A2975CE6}"/>
              </a:ext>
            </a:extLst>
          </p:cNvPr>
          <p:cNvSpPr/>
          <p:nvPr/>
        </p:nvSpPr>
        <p:spPr>
          <a:xfrm>
            <a:off x="7173307" y="2338417"/>
            <a:ext cx="466666" cy="466666"/>
          </a:xfrm>
          <a:prstGeom prst="rect">
            <a:avLst/>
          </a:prstGeom>
          <a:noFill/>
          <a:ln>
            <a:solidFill>
              <a:srgbClr val="FA8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2257E7-B5B4-BA0C-506D-2669627F1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3306" y="2332179"/>
            <a:ext cx="466666" cy="466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A59B38-3A0E-AE37-4F0F-F41A3B45701A}"/>
              </a:ext>
            </a:extLst>
          </p:cNvPr>
          <p:cNvSpPr/>
          <p:nvPr/>
        </p:nvSpPr>
        <p:spPr>
          <a:xfrm>
            <a:off x="1504027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1614954-7A18-279E-4731-DD8A1451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027" y="3771166"/>
            <a:ext cx="466666" cy="466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0CE4BB-C2C5-A48C-2644-70832DDB84BD}"/>
              </a:ext>
            </a:extLst>
          </p:cNvPr>
          <p:cNvSpPr/>
          <p:nvPr/>
        </p:nvSpPr>
        <p:spPr>
          <a:xfrm>
            <a:off x="2418080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3AC7491-C59B-4B1B-D67D-8D0AC5761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080" y="3771166"/>
            <a:ext cx="466666" cy="4666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0100E4-0C2F-7C52-E795-D133847F5BDD}"/>
              </a:ext>
            </a:extLst>
          </p:cNvPr>
          <p:cNvSpPr/>
          <p:nvPr/>
        </p:nvSpPr>
        <p:spPr>
          <a:xfrm>
            <a:off x="589974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7561312-1FC8-C5C1-72C5-F8B0F5973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974" y="3771166"/>
            <a:ext cx="466666" cy="4666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03F5BA2-F27C-CC12-F261-90E116A9A313}"/>
              </a:ext>
            </a:extLst>
          </p:cNvPr>
          <p:cNvSpPr/>
          <p:nvPr/>
        </p:nvSpPr>
        <p:spPr>
          <a:xfrm>
            <a:off x="4338667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F06AD387-2F65-DE64-E486-DE648F25E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8667" y="3771166"/>
            <a:ext cx="466666" cy="4666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03953D5-4326-3DE6-C61B-3829B25BE385}"/>
              </a:ext>
            </a:extLst>
          </p:cNvPr>
          <p:cNvSpPr/>
          <p:nvPr/>
        </p:nvSpPr>
        <p:spPr>
          <a:xfrm>
            <a:off x="5252720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8A4DE6E-1431-3A55-6169-88F3AEBD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720" y="3771166"/>
            <a:ext cx="466666" cy="46666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3FCE039-DACF-FF01-EC6A-76CC9AA5C53A}"/>
              </a:ext>
            </a:extLst>
          </p:cNvPr>
          <p:cNvSpPr/>
          <p:nvPr/>
        </p:nvSpPr>
        <p:spPr>
          <a:xfrm>
            <a:off x="3424614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B4C338F-C5B6-9AAC-C032-BC495F456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4614" y="3771166"/>
            <a:ext cx="466666" cy="4666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5FE99EC-34A6-38CC-040B-863307F28168}"/>
              </a:ext>
            </a:extLst>
          </p:cNvPr>
          <p:cNvSpPr/>
          <p:nvPr/>
        </p:nvSpPr>
        <p:spPr>
          <a:xfrm>
            <a:off x="7173307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1D332582-A18C-E17D-F684-0CE53ACCF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3307" y="3771166"/>
            <a:ext cx="466666" cy="46666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C0C4FE3-9556-76F3-D2CE-A36F08FF1FF9}"/>
              </a:ext>
            </a:extLst>
          </p:cNvPr>
          <p:cNvSpPr/>
          <p:nvPr/>
        </p:nvSpPr>
        <p:spPr>
          <a:xfrm>
            <a:off x="8087360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5B05E5A6-587A-40EC-5181-0A9C9DE83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7360" y="3771166"/>
            <a:ext cx="466666" cy="46666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E0CA608-9889-38AC-A17C-F58DB5C21BCC}"/>
              </a:ext>
            </a:extLst>
          </p:cNvPr>
          <p:cNvSpPr/>
          <p:nvPr/>
        </p:nvSpPr>
        <p:spPr>
          <a:xfrm>
            <a:off x="6259254" y="3771166"/>
            <a:ext cx="466666" cy="4666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9A596353-BAF3-2663-6C52-63DC35F06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9254" y="3771166"/>
            <a:ext cx="466666" cy="46666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49DAE1-E4AD-FB95-4DF6-A58887DC4F7C}"/>
              </a:ext>
            </a:extLst>
          </p:cNvPr>
          <p:cNvCxnSpPr>
            <a:stCxn id="2" idx="2"/>
            <a:endCxn id="7" idx="0"/>
          </p:cNvCxnSpPr>
          <p:nvPr/>
        </p:nvCxnSpPr>
        <p:spPr>
          <a:xfrm flipH="1">
            <a:off x="4571999" y="1302286"/>
            <a:ext cx="1" cy="103863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11D83F-3626-8207-15BC-65251382B9CB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1737360" y="1302286"/>
            <a:ext cx="2834640" cy="103613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2DF203-8269-8EB3-C19C-F621803293A5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4572000" y="1302286"/>
            <a:ext cx="2834640" cy="103613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0BF05C-93CE-F867-1361-7E547469D3E3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1737360" y="2805083"/>
            <a:ext cx="0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9B45F94-D950-F7E3-8F14-569B085EAFCA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823307" y="2799830"/>
            <a:ext cx="909233" cy="9713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13D1879-E63A-644F-80DD-DD7EBD66073A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1737360" y="2805083"/>
            <a:ext cx="914053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EC62536-04DA-35DE-0D60-CA1EA64D00A7}"/>
              </a:ext>
            </a:extLst>
          </p:cNvPr>
          <p:cNvCxnSpPr>
            <a:cxnSpLocks/>
            <a:stCxn id="6" idx="2"/>
            <a:endCxn id="33" idx="0"/>
          </p:cNvCxnSpPr>
          <p:nvPr/>
        </p:nvCxnSpPr>
        <p:spPr>
          <a:xfrm flipH="1">
            <a:off x="3657947" y="2805083"/>
            <a:ext cx="914053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E32D9A-E0E7-4E6E-E126-BABB84976F4C}"/>
              </a:ext>
            </a:extLst>
          </p:cNvPr>
          <p:cNvCxnSpPr>
            <a:cxnSpLocks/>
            <a:stCxn id="28" idx="0"/>
            <a:endCxn id="7" idx="2"/>
          </p:cNvCxnSpPr>
          <p:nvPr/>
        </p:nvCxnSpPr>
        <p:spPr>
          <a:xfrm flipH="1" flipV="1">
            <a:off x="4571999" y="2807583"/>
            <a:ext cx="1" cy="9635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1353DE-0DEF-7497-2F95-9A1E8883AEB7}"/>
              </a:ext>
            </a:extLst>
          </p:cNvPr>
          <p:cNvCxnSpPr>
            <a:cxnSpLocks/>
            <a:stCxn id="30" idx="0"/>
            <a:endCxn id="6" idx="2"/>
          </p:cNvCxnSpPr>
          <p:nvPr/>
        </p:nvCxnSpPr>
        <p:spPr>
          <a:xfrm flipH="1" flipV="1">
            <a:off x="4572000" y="2805083"/>
            <a:ext cx="914053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58533F7-A0BB-70EE-E1B0-EF4CB4F8E2F0}"/>
              </a:ext>
            </a:extLst>
          </p:cNvPr>
          <p:cNvCxnSpPr>
            <a:cxnSpLocks/>
            <a:stCxn id="38" idx="0"/>
            <a:endCxn id="8" idx="2"/>
          </p:cNvCxnSpPr>
          <p:nvPr/>
        </p:nvCxnSpPr>
        <p:spPr>
          <a:xfrm flipV="1">
            <a:off x="6492587" y="2805083"/>
            <a:ext cx="914053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94CC673-8D90-52CA-E9DD-795773AFAFCC}"/>
              </a:ext>
            </a:extLst>
          </p:cNvPr>
          <p:cNvCxnSpPr>
            <a:cxnSpLocks/>
            <a:stCxn id="35" idx="0"/>
            <a:endCxn id="8" idx="2"/>
          </p:cNvCxnSpPr>
          <p:nvPr/>
        </p:nvCxnSpPr>
        <p:spPr>
          <a:xfrm flipV="1">
            <a:off x="7406640" y="2805083"/>
            <a:ext cx="0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BA1F275-6014-75E7-A011-192021C620D4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>
            <a:off x="7406640" y="2805083"/>
            <a:ext cx="914053" cy="96608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933E389-F9AC-1915-6F63-B05873D622AE}"/>
              </a:ext>
            </a:extLst>
          </p:cNvPr>
          <p:cNvSpPr txBox="1"/>
          <p:nvPr/>
        </p:nvSpPr>
        <p:spPr>
          <a:xfrm>
            <a:off x="1504027" y="3771165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-6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C3E3DDC-28C2-ADC7-EDCB-E476A26EC928}"/>
              </a:ext>
            </a:extLst>
          </p:cNvPr>
          <p:cNvSpPr txBox="1"/>
          <p:nvPr/>
        </p:nvSpPr>
        <p:spPr>
          <a:xfrm>
            <a:off x="2418080" y="3771166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0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A6EB13B-02C1-924D-CED7-9C6238505E6D}"/>
              </a:ext>
            </a:extLst>
          </p:cNvPr>
          <p:cNvSpPr txBox="1"/>
          <p:nvPr/>
        </p:nvSpPr>
        <p:spPr>
          <a:xfrm>
            <a:off x="589974" y="3771164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4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06D596-69AB-5D51-AFAC-505B288B7923}"/>
              </a:ext>
            </a:extLst>
          </p:cNvPr>
          <p:cNvSpPr txBox="1"/>
          <p:nvPr/>
        </p:nvSpPr>
        <p:spPr>
          <a:xfrm>
            <a:off x="3414975" y="3766771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-8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47AA4EC-248E-31EA-087D-8E495AD16511}"/>
              </a:ext>
            </a:extLst>
          </p:cNvPr>
          <p:cNvSpPr txBox="1"/>
          <p:nvPr/>
        </p:nvSpPr>
        <p:spPr>
          <a:xfrm>
            <a:off x="6259253" y="3771162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4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1EEBE1E-41B4-A37E-C3AD-836E5E691E17}"/>
              </a:ext>
            </a:extLst>
          </p:cNvPr>
          <p:cNvSpPr txBox="1"/>
          <p:nvPr/>
        </p:nvSpPr>
        <p:spPr>
          <a:xfrm>
            <a:off x="7163146" y="3771161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2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392BF73-D759-9E6F-CB30-A43059A79C61}"/>
              </a:ext>
            </a:extLst>
          </p:cNvPr>
          <p:cNvSpPr txBox="1"/>
          <p:nvPr/>
        </p:nvSpPr>
        <p:spPr>
          <a:xfrm>
            <a:off x="8067038" y="3771161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6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0FA6F2D-085D-CC45-DA2C-568949395341}"/>
              </a:ext>
            </a:extLst>
          </p:cNvPr>
          <p:cNvSpPr txBox="1"/>
          <p:nvPr/>
        </p:nvSpPr>
        <p:spPr>
          <a:xfrm>
            <a:off x="3760432" y="91506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anken Grotesk" panose="020B0604020202020204" charset="0"/>
              </a:rPr>
              <a:t>MAX</a:t>
            </a:r>
            <a:endParaRPr lang="es-ES" dirty="0">
              <a:latin typeface="Hanken Grotesk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32CFC8-D512-B18B-9B05-2941BC17F271}"/>
              </a:ext>
            </a:extLst>
          </p:cNvPr>
          <p:cNvSpPr txBox="1"/>
          <p:nvPr/>
        </p:nvSpPr>
        <p:spPr>
          <a:xfrm>
            <a:off x="1001966" y="2417862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anken Grotesk" panose="020B0604020202020204" charset="0"/>
              </a:rPr>
              <a:t>MIN</a:t>
            </a:r>
            <a:endParaRPr lang="es-ES" dirty="0">
              <a:latin typeface="Hanken Grotesk" panose="020B060402020202020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550C601-9F9C-8E36-6C68-06C1044A55A6}"/>
              </a:ext>
            </a:extLst>
          </p:cNvPr>
          <p:cNvSpPr txBox="1"/>
          <p:nvPr/>
        </p:nvSpPr>
        <p:spPr>
          <a:xfrm>
            <a:off x="23824" y="384810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anken Grotesk" panose="020B0604020202020204" charset="0"/>
              </a:rPr>
              <a:t>MAX</a:t>
            </a:r>
            <a:endParaRPr lang="es-ES" dirty="0">
              <a:latin typeface="Hanken Grotesk" panose="020B060402020202020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C88943-7C82-7AC7-F9F8-1318A837BC05}"/>
              </a:ext>
            </a:extLst>
          </p:cNvPr>
          <p:cNvSpPr txBox="1"/>
          <p:nvPr/>
        </p:nvSpPr>
        <p:spPr>
          <a:xfrm>
            <a:off x="1504026" y="2343418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6</a:t>
            </a:r>
            <a:endParaRPr lang="es-ES" sz="2400" b="1" dirty="0">
              <a:latin typeface="Hanken Grotesk" panose="020B0604020202020204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F848B35-4394-14E0-C720-0B5A2BAE37EA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>
            <a:off x="1737359" y="2805083"/>
            <a:ext cx="1" cy="966083"/>
          </a:xfrm>
          <a:prstGeom prst="line">
            <a:avLst/>
          </a:prstGeom>
          <a:ln>
            <a:solidFill>
              <a:srgbClr val="AA0A0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Google Shape;543;p47">
            <a:extLst>
              <a:ext uri="{FF2B5EF4-FFF2-40B4-BE49-F238E27FC236}">
                <a16:creationId xmlns:a16="http://schemas.microsoft.com/office/drawing/2014/main" id="{8E4D396B-5862-B966-9CAC-89C33D3C79FE}"/>
              </a:ext>
            </a:extLst>
          </p:cNvPr>
          <p:cNvSpPr txBox="1">
            <a:spLocks/>
          </p:cNvSpPr>
          <p:nvPr/>
        </p:nvSpPr>
        <p:spPr>
          <a:xfrm>
            <a:off x="378028" y="132791"/>
            <a:ext cx="45597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>
                <a:solidFill>
                  <a:srgbClr val="333333"/>
                </a:solidFill>
                <a:latin typeface="Figtree Black" panose="020B0604020202020204" charset="0"/>
              </a:rPr>
              <a:t>Minimax (</a:t>
            </a:r>
            <a:r>
              <a:rPr lang="en-GB" sz="2800" dirty="0" err="1">
                <a:solidFill>
                  <a:srgbClr val="333333"/>
                </a:solidFill>
                <a:latin typeface="Figtree Black" panose="020B0604020202020204" charset="0"/>
              </a:rPr>
              <a:t>poda</a:t>
            </a:r>
            <a:r>
              <a:rPr lang="en-GB" sz="2800" dirty="0">
                <a:solidFill>
                  <a:srgbClr val="333333"/>
                </a:solidFill>
                <a:latin typeface="Figtree Black" panose="020B0604020202020204" charset="0"/>
              </a:rPr>
              <a:t> alfa-beta)</a:t>
            </a:r>
            <a:endParaRPr lang="es-ES" dirty="0">
              <a:solidFill>
                <a:srgbClr val="333333"/>
              </a:solidFill>
              <a:latin typeface="Hanken Grotesk" panose="020B060402020202020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D44841B-268D-FACA-EE2C-939B23A22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11670">
            <a:off x="3330031" y="2130534"/>
            <a:ext cx="629378" cy="5423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184426-6372-408D-0185-8A3D6E595904}"/>
              </a:ext>
            </a:extLst>
          </p:cNvPr>
          <p:cNvSpPr txBox="1"/>
          <p:nvPr/>
        </p:nvSpPr>
        <p:spPr>
          <a:xfrm>
            <a:off x="4338667" y="3766771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7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6F77EC-E60C-857C-079F-5DAC0D5A1495}"/>
              </a:ext>
            </a:extLst>
          </p:cNvPr>
          <p:cNvSpPr txBox="1"/>
          <p:nvPr/>
        </p:nvSpPr>
        <p:spPr>
          <a:xfrm>
            <a:off x="5222241" y="3766770"/>
            <a:ext cx="46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Hanken Grotesk" panose="020B0604020202020204" charset="0"/>
              </a:rPr>
              <a:t>-9</a:t>
            </a:r>
            <a:endParaRPr lang="es-ES" sz="2400" b="1" dirty="0">
              <a:latin typeface="Hanken Grotesk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731B49-9F3B-1A31-49FC-E083BC3F65DC}"/>
              </a:ext>
            </a:extLst>
          </p:cNvPr>
          <p:cNvSpPr/>
          <p:nvPr/>
        </p:nvSpPr>
        <p:spPr>
          <a:xfrm>
            <a:off x="4549139" y="1517889"/>
            <a:ext cx="45719" cy="332382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537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69136E-6 L 0.08733 -0.101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" y="-5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9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9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9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9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9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9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107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7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107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7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7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30" grpId="0" animBg="1"/>
      <p:bldP spid="32" grpId="0" animBg="1"/>
      <p:bldP spid="78" grpId="0"/>
      <p:bldP spid="18" grpId="0"/>
      <p:bldP spid="19" grpId="0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6AE2-9355-194A-C27F-F6C8AC0A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Ordenación</a:t>
            </a:r>
            <a:r>
              <a:rPr lang="en-GB" dirty="0"/>
              <a:t> de </a:t>
            </a:r>
            <a:r>
              <a:rPr lang="en-GB" dirty="0" err="1"/>
              <a:t>movimientos</a:t>
            </a:r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5F0F01-9CB0-B974-554A-5029B4B21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5" y="792339"/>
            <a:ext cx="8393870" cy="4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32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8CE4856D-1BF5-3465-339D-19D1FF68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5A0A412E-537C-407A-03CB-39E4C71568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Evaluación</a:t>
            </a:r>
            <a:endParaRPr dirty="0"/>
          </a:p>
        </p:txBody>
      </p:sp>
      <p:sp>
        <p:nvSpPr>
          <p:cNvPr id="648" name="Google Shape;648;p52">
            <a:extLst>
              <a:ext uri="{FF2B5EF4-FFF2-40B4-BE49-F238E27FC236}">
                <a16:creationId xmlns:a16="http://schemas.microsoft.com/office/drawing/2014/main" id="{02AF768E-BE62-DB50-6C08-41B34848C92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0000" y="1375053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Valores del material</a:t>
            </a:r>
            <a:endParaRPr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A55FCA-24BD-CAAC-BE50-E95287202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67161"/>
              </p:ext>
            </p:extLst>
          </p:nvPr>
        </p:nvGraphicFramePr>
        <p:xfrm>
          <a:off x="5505768" y="1555803"/>
          <a:ext cx="2030412" cy="2493658"/>
        </p:xfrm>
        <a:graphic>
          <a:graphicData uri="http://schemas.openxmlformats.org/drawingml/2006/table">
            <a:tbl>
              <a:tblPr>
                <a:noFill/>
                <a:tableStyleId>{F97E1D91-8809-4136-B576-64C68A82E0C7}</a:tableStyleId>
              </a:tblPr>
              <a:tblGrid>
                <a:gridCol w="1047432">
                  <a:extLst>
                    <a:ext uri="{9D8B030D-6E8A-4147-A177-3AD203B41FA5}">
                      <a16:colId xmlns:a16="http://schemas.microsoft.com/office/drawing/2014/main" val="3586066534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529687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u="none" dirty="0">
                          <a:solidFill>
                            <a:schemeClr val="dk1"/>
                          </a:solidFill>
                          <a:latin typeface="Figtree Blac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Pieza</a:t>
                      </a:r>
                      <a:endParaRPr sz="1400" b="0" u="none" dirty="0">
                        <a:solidFill>
                          <a:schemeClr val="dk1"/>
                        </a:solidFill>
                        <a:latin typeface="Figtree Blac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u="none" dirty="0">
                          <a:solidFill>
                            <a:schemeClr val="dk1"/>
                          </a:solidFill>
                          <a:latin typeface="Figtree Blac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Valor</a:t>
                      </a:r>
                      <a:endParaRPr sz="1400" b="0" u="none" dirty="0">
                        <a:solidFill>
                          <a:schemeClr val="dk1"/>
                        </a:solidFill>
                        <a:latin typeface="Figtree Blac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042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dirty="0" err="1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Peón</a:t>
                      </a:r>
                      <a:endParaRPr sz="1400" b="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100</a:t>
                      </a:r>
                      <a:endParaRPr sz="1400" b="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28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Caballo</a:t>
                      </a:r>
                      <a:endParaRPr sz="1400" b="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300</a:t>
                      </a:r>
                      <a:endParaRPr sz="1400" b="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226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dirty="0" err="1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Alfil</a:t>
                      </a:r>
                      <a:endParaRPr sz="1400" b="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300</a:t>
                      </a:r>
                      <a:endParaRPr sz="1400" b="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663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Torre</a:t>
                      </a:r>
                      <a:endParaRPr sz="1400" b="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500</a:t>
                      </a:r>
                      <a:endParaRPr sz="1400" b="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379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Reina</a:t>
                      </a:r>
                      <a:endParaRPr sz="1400" b="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900</a:t>
                      </a:r>
                      <a:endParaRPr sz="1400" b="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256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398A7A-03C9-8915-A210-5DB24AC8F03E}"/>
                  </a:ext>
                </a:extLst>
              </p:cNvPr>
              <p:cNvSpPr txBox="1"/>
              <p:nvPr/>
            </p:nvSpPr>
            <p:spPr>
              <a:xfrm>
                <a:off x="720000" y="1666134"/>
                <a:ext cx="3772800" cy="2272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Cada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pieza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del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tablero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se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corresponde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con un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valor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preasignado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en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función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de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su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tipo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. A la hora de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calcular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la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evaluación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del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tablero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, se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contabiliza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el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número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de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piezas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de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cada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bando y se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obtiene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la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diferencia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.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Dependiendo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de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si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es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el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turno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de las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blancas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o no, la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diferencia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será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positiva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 o </a:t>
                </a:r>
                <a:r>
                  <a:rPr lang="en-GB" dirty="0" err="1">
                    <a:solidFill>
                      <a:srgbClr val="333333"/>
                    </a:solidFill>
                    <a:latin typeface="Hanken Grotesk" panose="020B0604020202020204" charset="0"/>
                  </a:rPr>
                  <a:t>negativa</a:t>
                </a:r>
                <a:r>
                  <a:rPr lang="en-GB" dirty="0">
                    <a:solidFill>
                      <a:srgbClr val="333333"/>
                    </a:solidFill>
                    <a:latin typeface="Hanken Grotesk" panose="020B0604020202020204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  <m:brk m:alnAt="23"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s-ES">
                              <a:solidFill>
                                <a:srgbClr val="333333"/>
                              </a:solidFill>
                            </a:rPr>
                            <m:t>ᵢ</m:t>
                          </m:r>
                          <m:r>
                            <m:rPr>
                              <m:nor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s-ES">
                              <a:solidFill>
                                <a:srgbClr val="333333"/>
                              </a:solidFill>
                            </a:rPr>
                            <m:t>ᵢ</m:t>
                          </m:r>
                        </m:e>
                      </m:nary>
                      <m:r>
                        <m:rPr>
                          <m:nor/>
                        </m:rPr>
                        <a:rPr lang="en-GB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  <m:brk m:alnAt="23"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s-ES">
                              <a:solidFill>
                                <a:srgbClr val="333333"/>
                              </a:solidFill>
                            </a:rPr>
                            <m:t>ᵢ</m:t>
                          </m:r>
                          <m:r>
                            <m:rPr>
                              <m:nor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GB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s-ES">
                              <a:solidFill>
                                <a:srgbClr val="333333"/>
                              </a:solidFill>
                            </a:rPr>
                            <m:t>ᵢ</m:t>
                          </m:r>
                        </m:e>
                      </m:nary>
                    </m:oMath>
                  </m:oMathPara>
                </a14:m>
                <a:endParaRPr lang="es-ES" dirty="0">
                  <a:solidFill>
                    <a:srgbClr val="333333"/>
                  </a:solidFill>
                  <a:latin typeface="Hanken Grotesk" panose="020B060402020202020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398A7A-03C9-8915-A210-5DB24AC8F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666134"/>
                <a:ext cx="3772800" cy="2272995"/>
              </a:xfrm>
              <a:prstGeom prst="rect">
                <a:avLst/>
              </a:prstGeom>
              <a:blipFill>
                <a:blip r:embed="rId3"/>
                <a:stretch>
                  <a:fillRect l="-485" t="-268" r="-4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879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B9D3B-AFD0-6F2D-5A36-CF7BD2B7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26D8-5260-34BB-DB7F-748C447F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Mop-up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D7FEB-C7FB-7B2D-6103-7236B7676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672"/>
            <a:ext cx="9144000" cy="3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51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5E6B-6FA5-FEB8-0FA2-9AEF887E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Mapas de </a:t>
            </a:r>
            <a:r>
              <a:rPr lang="en-GB" dirty="0" err="1"/>
              <a:t>piezas</a:t>
            </a:r>
            <a:endParaRPr lang="es-E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FFE4B6-8AEF-6FD5-D4FB-1E8BCB6237F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38720" y="1199904"/>
            <a:ext cx="3772800" cy="361500"/>
          </a:xfrm>
        </p:spPr>
        <p:txBody>
          <a:bodyPr/>
          <a:lstStyle/>
          <a:p>
            <a:pPr algn="ctr"/>
            <a:r>
              <a:rPr lang="en-GB" dirty="0"/>
              <a:t>Rey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inicio</a:t>
            </a:r>
            <a:r>
              <a:rPr lang="en-GB" dirty="0"/>
              <a:t> de </a:t>
            </a:r>
            <a:r>
              <a:rPr lang="en-GB" dirty="0" err="1"/>
              <a:t>partida</a:t>
            </a:r>
            <a:endParaRPr lang="es-E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7857F73-1F09-4AF7-F080-38C232A8FD6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569988" y="1199904"/>
            <a:ext cx="3772800" cy="361500"/>
          </a:xfrm>
        </p:spPr>
        <p:txBody>
          <a:bodyPr/>
          <a:lstStyle/>
          <a:p>
            <a:pPr algn="ctr"/>
            <a:r>
              <a:rPr lang="en-GB" dirty="0"/>
              <a:t>Rey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final de </a:t>
            </a:r>
            <a:r>
              <a:rPr lang="en-GB" dirty="0" err="1"/>
              <a:t>partida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88956-9D84-B023-09BB-8FB4CAFA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70" y="1561404"/>
            <a:ext cx="2969260" cy="2969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68683-861B-21BA-0BF0-88450FF0FF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5053038" y="1548465"/>
            <a:ext cx="2969260" cy="2978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66CE5-98A7-265A-7EDD-3AB153F4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129" y="1554934"/>
            <a:ext cx="2951273" cy="2965883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18DCCCB1-5491-496F-95A8-009FBFC08748}"/>
              </a:ext>
            </a:extLst>
          </p:cNvPr>
          <p:cNvSpPr txBox="1">
            <a:spLocks/>
          </p:cNvSpPr>
          <p:nvPr/>
        </p:nvSpPr>
        <p:spPr>
          <a:xfrm>
            <a:off x="2604354" y="1199904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GB" dirty="0" err="1"/>
              <a:t>Matriz</a:t>
            </a:r>
            <a:r>
              <a:rPr lang="en-GB" dirty="0"/>
              <a:t> </a:t>
            </a:r>
            <a:r>
              <a:rPr lang="en-GB" dirty="0" err="1"/>
              <a:t>interpolada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F8001D-71A0-63C1-0E1D-8D53920E3AB2}"/>
                  </a:ext>
                </a:extLst>
              </p:cNvPr>
              <p:cNvSpPr txBox="1"/>
              <p:nvPr/>
            </p:nvSpPr>
            <p:spPr>
              <a:xfrm>
                <a:off x="6299332" y="2892145"/>
                <a:ext cx="7793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=0,4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F8001D-71A0-63C1-0E1D-8D53920E3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332" y="2892145"/>
                <a:ext cx="7793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07531D-B449-E138-1EF8-46AB3C95954D}"/>
                  </a:ext>
                </a:extLst>
              </p:cNvPr>
              <p:cNvSpPr txBox="1"/>
              <p:nvPr/>
            </p:nvSpPr>
            <p:spPr>
              <a:xfrm>
                <a:off x="890651" y="2887222"/>
                <a:ext cx="19535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07531D-B449-E138-1EF8-46AB3C959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1" y="2887222"/>
                <a:ext cx="19535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7842E29-BA79-D4E5-8C5E-ED41B87F4E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5052972" y="1541995"/>
            <a:ext cx="2969260" cy="2978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7725D4-239D-F5C9-E765-9D8673918E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21770" y="1564496"/>
            <a:ext cx="2969260" cy="29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46914E-6 L -0.2151 -0.000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4" y="-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23457E-6 L 0.21476 -0.004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02CB9CFC-CF28-8761-07AA-0D8914652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>
            <a:extLst>
              <a:ext uri="{FF2B5EF4-FFF2-40B4-BE49-F238E27FC236}">
                <a16:creationId xmlns:a16="http://schemas.microsoft.com/office/drawing/2014/main" id="{7ED366CC-90B0-F7AA-1FD3-C794B27F4B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47471"/>
            <a:ext cx="3383649" cy="587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Gestión</a:t>
            </a:r>
            <a:r>
              <a:rPr lang="en-GB" dirty="0"/>
              <a:t> del </a:t>
            </a:r>
            <a:r>
              <a:rPr lang="en-GB" dirty="0" err="1"/>
              <a:t>tiempo</a:t>
            </a:r>
            <a:endParaRPr lang="en-GB" dirty="0"/>
          </a:p>
        </p:txBody>
      </p:sp>
      <p:sp>
        <p:nvSpPr>
          <p:cNvPr id="398" name="Google Shape;398;p41">
            <a:extLst>
              <a:ext uri="{FF2B5EF4-FFF2-40B4-BE49-F238E27FC236}">
                <a16:creationId xmlns:a16="http://schemas.microsoft.com/office/drawing/2014/main" id="{F37CA56D-7F21-CCB6-B43A-E8E43C49FF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235200"/>
            <a:ext cx="31983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 </a:t>
            </a:r>
            <a:r>
              <a:rPr lang="en-GB" dirty="0" err="1"/>
              <a:t>tiempo</a:t>
            </a:r>
            <a:r>
              <a:rPr lang="en-GB" dirty="0"/>
              <a:t> de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partida</a:t>
            </a:r>
            <a:r>
              <a:rPr lang="en-GB" dirty="0"/>
              <a:t> es un </a:t>
            </a:r>
            <a:r>
              <a:rPr lang="en-GB" dirty="0" err="1"/>
              <a:t>asunto</a:t>
            </a:r>
            <a:r>
              <a:rPr lang="en-GB" dirty="0"/>
              <a:t> no trivial </a:t>
            </a:r>
            <a:r>
              <a:rPr lang="en-GB" dirty="0" err="1"/>
              <a:t>cuando</a:t>
            </a:r>
            <a:r>
              <a:rPr lang="en-GB" dirty="0"/>
              <a:t> </a:t>
            </a:r>
            <a:r>
              <a:rPr lang="en-GB" dirty="0" err="1"/>
              <a:t>hablamos</a:t>
            </a:r>
            <a:r>
              <a:rPr lang="en-GB" dirty="0"/>
              <a:t> de la </a:t>
            </a:r>
            <a:r>
              <a:rPr lang="en-GB" dirty="0" err="1"/>
              <a:t>inteligencia</a:t>
            </a:r>
            <a:r>
              <a:rPr lang="en-GB" dirty="0"/>
              <a:t> artificial. Sus </a:t>
            </a:r>
            <a:r>
              <a:rPr lang="en-GB" dirty="0" err="1"/>
              <a:t>jugadas</a:t>
            </a:r>
            <a:r>
              <a:rPr lang="en-GB" dirty="0"/>
              <a:t> </a:t>
            </a:r>
            <a:r>
              <a:rPr lang="en-GB" dirty="0" err="1"/>
              <a:t>deben</a:t>
            </a:r>
            <a:r>
              <a:rPr lang="en-GB" dirty="0"/>
              <a:t> ser </a:t>
            </a:r>
            <a:r>
              <a:rPr lang="en-GB" dirty="0" err="1"/>
              <a:t>en</a:t>
            </a:r>
            <a:r>
              <a:rPr lang="en-GB" dirty="0"/>
              <a:t> base a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tiempo</a:t>
            </a:r>
            <a:r>
              <a:rPr lang="en-GB" dirty="0"/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F0B42-1779-7A65-7075-2F862D69F52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FD706B-D4A3-0D31-0BD8-4B63E8D5A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7" r="208"/>
          <a:stretch>
            <a:fillRect/>
          </a:stretch>
        </p:blipFill>
        <p:spPr bwMode="auto">
          <a:xfrm>
            <a:off x="4494049" y="0"/>
            <a:ext cx="464995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21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7C72ADA7-B2D4-2858-6BD8-4AF687BB8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>
            <a:extLst>
              <a:ext uri="{FF2B5EF4-FFF2-40B4-BE49-F238E27FC236}">
                <a16:creationId xmlns:a16="http://schemas.microsoft.com/office/drawing/2014/main" id="{4C005887-544E-A880-C9AC-C1F3CB541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¿Cómo hacer que la búsqueda sea en función del tiempo?</a:t>
            </a:r>
            <a:endParaRPr dirty="0"/>
          </a:p>
        </p:txBody>
      </p:sp>
      <p:sp>
        <p:nvSpPr>
          <p:cNvPr id="10" name="Google Shape;398;p41">
            <a:extLst>
              <a:ext uri="{FF2B5EF4-FFF2-40B4-BE49-F238E27FC236}">
                <a16:creationId xmlns:a16="http://schemas.microsoft.com/office/drawing/2014/main" id="{D54C007F-DE83-0291-83F6-108896FCC6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778000"/>
            <a:ext cx="7704000" cy="2920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 forma </a:t>
            </a:r>
            <a:r>
              <a:rPr lang="en-GB" dirty="0" err="1"/>
              <a:t>inicial</a:t>
            </a:r>
            <a:r>
              <a:rPr lang="en-GB" dirty="0"/>
              <a:t>, la </a:t>
            </a:r>
            <a:r>
              <a:rPr lang="en-GB" dirty="0" err="1"/>
              <a:t>búsqueda</a:t>
            </a:r>
            <a:r>
              <a:rPr lang="en-GB" dirty="0"/>
              <a:t> se </a:t>
            </a:r>
            <a:r>
              <a:rPr lang="en-GB" dirty="0" err="1"/>
              <a:t>hace</a:t>
            </a:r>
            <a:r>
              <a:rPr lang="en-GB" dirty="0"/>
              <a:t> </a:t>
            </a:r>
            <a:r>
              <a:rPr lang="en-GB" b="1" dirty="0" err="1"/>
              <a:t>en</a:t>
            </a:r>
            <a:r>
              <a:rPr lang="en-GB" b="1" dirty="0"/>
              <a:t> </a:t>
            </a:r>
            <a:r>
              <a:rPr lang="en-GB" b="1" dirty="0" err="1"/>
              <a:t>función</a:t>
            </a:r>
            <a:r>
              <a:rPr lang="en-GB" b="1" dirty="0"/>
              <a:t> de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profundidad</a:t>
            </a:r>
            <a:r>
              <a:rPr lang="en-GB" b="1" dirty="0"/>
              <a:t> </a:t>
            </a:r>
            <a:r>
              <a:rPr lang="en-GB" b="1" dirty="0" err="1"/>
              <a:t>máxima</a:t>
            </a:r>
            <a:r>
              <a:rPr lang="en-GB" b="1" dirty="0"/>
              <a:t> </a:t>
            </a:r>
            <a:r>
              <a:rPr lang="en-GB" b="1" dirty="0" err="1"/>
              <a:t>establecida</a:t>
            </a:r>
            <a:r>
              <a:rPr lang="en-GB" dirty="0"/>
              <a:t>, </a:t>
            </a:r>
            <a:r>
              <a:rPr lang="en-GB" dirty="0" err="1"/>
              <a:t>pero</a:t>
            </a:r>
            <a:r>
              <a:rPr lang="en-GB" dirty="0"/>
              <a:t> </a:t>
            </a:r>
            <a:r>
              <a:rPr lang="en-GB" dirty="0" err="1"/>
              <a:t>queremos</a:t>
            </a:r>
            <a:r>
              <a:rPr lang="en-GB" dirty="0"/>
              <a:t> que sea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función</a:t>
            </a:r>
            <a:r>
              <a:rPr lang="en-GB" dirty="0"/>
              <a:t> de un </a:t>
            </a:r>
            <a:r>
              <a:rPr lang="en-GB" dirty="0" err="1"/>
              <a:t>tiempo</a:t>
            </a:r>
            <a:r>
              <a:rPr lang="en-GB" dirty="0"/>
              <a:t> </a:t>
            </a:r>
            <a:r>
              <a:rPr lang="en-GB" dirty="0" err="1"/>
              <a:t>máximo</a:t>
            </a:r>
            <a:r>
              <a:rPr lang="en-GB" dirty="0"/>
              <a:t> </a:t>
            </a:r>
            <a:r>
              <a:rPr lang="en-GB" dirty="0" err="1"/>
              <a:t>determinado</a:t>
            </a:r>
            <a:r>
              <a:rPr lang="en-GB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Puesto</a:t>
            </a:r>
            <a:r>
              <a:rPr lang="en-GB" dirty="0"/>
              <a:t> que </a:t>
            </a:r>
            <a:r>
              <a:rPr lang="en-GB" b="1" dirty="0"/>
              <a:t>no </a:t>
            </a:r>
            <a:r>
              <a:rPr lang="en-GB" b="1" dirty="0" err="1"/>
              <a:t>podemos</a:t>
            </a:r>
            <a:r>
              <a:rPr lang="en-GB" b="1" dirty="0"/>
              <a:t> </a:t>
            </a:r>
            <a:r>
              <a:rPr lang="en-GB" b="1" dirty="0" err="1"/>
              <a:t>saber</a:t>
            </a:r>
            <a:r>
              <a:rPr lang="en-GB" b="1" dirty="0"/>
              <a:t> de </a:t>
            </a:r>
            <a:r>
              <a:rPr lang="en-GB" b="1" dirty="0" err="1"/>
              <a:t>antemano</a:t>
            </a:r>
            <a:r>
              <a:rPr lang="en-GB" b="1" dirty="0"/>
              <a:t> </a:t>
            </a:r>
            <a:r>
              <a:rPr lang="en-GB" b="1" dirty="0" err="1"/>
              <a:t>cuánto</a:t>
            </a:r>
            <a:r>
              <a:rPr lang="en-GB" b="1" dirty="0"/>
              <a:t> </a:t>
            </a:r>
            <a:r>
              <a:rPr lang="en-GB" b="1" dirty="0" err="1"/>
              <a:t>va</a:t>
            </a:r>
            <a:r>
              <a:rPr lang="en-GB" b="1" dirty="0"/>
              <a:t> a </a:t>
            </a:r>
            <a:r>
              <a:rPr lang="en-GB" b="1" dirty="0" err="1"/>
              <a:t>durar</a:t>
            </a:r>
            <a:r>
              <a:rPr lang="en-GB" b="1" dirty="0"/>
              <a:t>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búsqueda</a:t>
            </a:r>
            <a:r>
              <a:rPr lang="en-GB" dirty="0"/>
              <a:t>, </a:t>
            </a:r>
            <a:r>
              <a:rPr lang="en-GB" dirty="0" err="1"/>
              <a:t>podríamos</a:t>
            </a:r>
            <a:r>
              <a:rPr lang="en-GB" dirty="0"/>
              <a:t> </a:t>
            </a:r>
            <a:r>
              <a:rPr lang="en-GB" dirty="0" err="1"/>
              <a:t>establecer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profundidad</a:t>
            </a:r>
            <a:r>
              <a:rPr lang="en-GB" dirty="0"/>
              <a:t> </a:t>
            </a:r>
            <a:r>
              <a:rPr lang="en-GB" dirty="0" err="1"/>
              <a:t>máxima</a:t>
            </a:r>
            <a:r>
              <a:rPr lang="en-GB" dirty="0"/>
              <a:t>  para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búsqueda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la que </a:t>
            </a:r>
            <a:r>
              <a:rPr lang="en-GB" dirty="0" err="1"/>
              <a:t>intuyamos</a:t>
            </a:r>
            <a:r>
              <a:rPr lang="en-GB" dirty="0"/>
              <a:t> un </a:t>
            </a:r>
            <a:r>
              <a:rPr lang="en-GB" dirty="0" err="1"/>
              <a:t>gasto</a:t>
            </a:r>
            <a:r>
              <a:rPr lang="en-GB" dirty="0"/>
              <a:t> </a:t>
            </a:r>
            <a:r>
              <a:rPr lang="en-GB" dirty="0" err="1"/>
              <a:t>tiempo</a:t>
            </a:r>
            <a:r>
              <a:rPr lang="en-GB" dirty="0"/>
              <a:t> </a:t>
            </a:r>
            <a:r>
              <a:rPr lang="en-GB" dirty="0" err="1"/>
              <a:t>razonable</a:t>
            </a:r>
            <a:r>
              <a:rPr lang="en-GB" dirty="0"/>
              <a:t> para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turno</a:t>
            </a:r>
            <a:r>
              <a:rPr lang="en-GB" dirty="0"/>
              <a:t> de la </a:t>
            </a:r>
            <a:r>
              <a:rPr lang="en-GB" dirty="0" err="1"/>
              <a:t>máquina</a:t>
            </a:r>
            <a:r>
              <a:rPr lang="en-GB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Sin embargo, </a:t>
            </a:r>
            <a:r>
              <a:rPr lang="en-GB" dirty="0" err="1"/>
              <a:t>esta</a:t>
            </a:r>
            <a:r>
              <a:rPr lang="en-GB" dirty="0"/>
              <a:t> </a:t>
            </a:r>
            <a:r>
              <a:rPr lang="en-GB" dirty="0" err="1"/>
              <a:t>opción</a:t>
            </a:r>
            <a:r>
              <a:rPr lang="en-GB" dirty="0"/>
              <a:t> no es nada viable, </a:t>
            </a:r>
            <a:r>
              <a:rPr lang="en-GB" dirty="0" err="1"/>
              <a:t>principalmente</a:t>
            </a:r>
            <a:r>
              <a:rPr lang="en-GB" dirty="0"/>
              <a:t> </a:t>
            </a:r>
            <a:r>
              <a:rPr lang="en-GB" dirty="0" err="1"/>
              <a:t>porque</a:t>
            </a:r>
            <a:r>
              <a:rPr lang="en-GB" dirty="0"/>
              <a:t>, </a:t>
            </a:r>
            <a:r>
              <a:rPr lang="en-GB" b="1" dirty="0"/>
              <a:t>a </a:t>
            </a:r>
            <a:r>
              <a:rPr lang="en-GB" b="1" dirty="0" err="1"/>
              <a:t>medida</a:t>
            </a:r>
            <a:r>
              <a:rPr lang="en-GB" b="1" dirty="0"/>
              <a:t> que </a:t>
            </a:r>
            <a:r>
              <a:rPr lang="en-GB" b="1" dirty="0" err="1"/>
              <a:t>avanza</a:t>
            </a:r>
            <a:r>
              <a:rPr lang="en-GB" b="1" dirty="0"/>
              <a:t> la </a:t>
            </a:r>
            <a:r>
              <a:rPr lang="en-GB" b="1" dirty="0" err="1"/>
              <a:t>partida</a:t>
            </a:r>
            <a:r>
              <a:rPr lang="en-GB" b="1" dirty="0"/>
              <a:t>, la </a:t>
            </a:r>
            <a:r>
              <a:rPr lang="en-GB" b="1" dirty="0" err="1"/>
              <a:t>búsqueda</a:t>
            </a:r>
            <a:r>
              <a:rPr lang="en-GB" b="1" dirty="0"/>
              <a:t> se </a:t>
            </a:r>
            <a:r>
              <a:rPr lang="en-GB" b="1" dirty="0" err="1"/>
              <a:t>vuelve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/>
              <a:t>ligera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nivel</a:t>
            </a:r>
            <a:r>
              <a:rPr lang="en-GB" dirty="0"/>
              <a:t> de </a:t>
            </a:r>
            <a:r>
              <a:rPr lang="en-GB" dirty="0" err="1"/>
              <a:t>profundidad</a:t>
            </a:r>
            <a:r>
              <a:rPr lang="en-GB" dirty="0"/>
              <a:t>, al </a:t>
            </a:r>
            <a:r>
              <a:rPr lang="en-GB" dirty="0" err="1"/>
              <a:t>haber</a:t>
            </a:r>
            <a:r>
              <a:rPr lang="en-GB" dirty="0"/>
              <a:t> un </a:t>
            </a:r>
            <a:r>
              <a:rPr lang="en-GB" dirty="0" err="1"/>
              <a:t>menor</a:t>
            </a:r>
            <a:r>
              <a:rPr lang="en-GB" dirty="0"/>
              <a:t> </a:t>
            </a:r>
            <a:r>
              <a:rPr lang="en-GB" dirty="0" err="1"/>
              <a:t>número</a:t>
            </a:r>
            <a:r>
              <a:rPr lang="en-GB" dirty="0"/>
              <a:t> de </a:t>
            </a:r>
            <a:r>
              <a:rPr lang="en-GB" dirty="0" err="1"/>
              <a:t>nodos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590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dirty="0" err="1"/>
              <a:t>Contexto</a:t>
            </a:r>
            <a:r>
              <a:rPr lang="en-GB" dirty="0"/>
              <a:t> y </a:t>
            </a:r>
            <a:r>
              <a:rPr lang="en-GB" dirty="0" err="1"/>
              <a:t>motivación</a:t>
            </a:r>
            <a:r>
              <a:rPr lang="en-GB" dirty="0"/>
              <a:t> del </a:t>
            </a:r>
            <a:r>
              <a:rPr lang="en-GB" dirty="0" err="1"/>
              <a:t>proyecto</a:t>
            </a:r>
            <a:endParaRPr lang="en-GB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3;p47">
            <a:extLst>
              <a:ext uri="{FF2B5EF4-FFF2-40B4-BE49-F238E27FC236}">
                <a16:creationId xmlns:a16="http://schemas.microsoft.com/office/drawing/2014/main" id="{3ABBD98A-8877-6B8D-A421-6CA74BDE0CDD}"/>
              </a:ext>
            </a:extLst>
          </p:cNvPr>
          <p:cNvSpPr txBox="1">
            <a:spLocks/>
          </p:cNvSpPr>
          <p:nvPr/>
        </p:nvSpPr>
        <p:spPr>
          <a:xfrm>
            <a:off x="378028" y="132791"/>
            <a:ext cx="45597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>
                <a:solidFill>
                  <a:srgbClr val="333333"/>
                </a:solidFill>
                <a:latin typeface="Figtree Black" panose="020B0604020202020204" charset="0"/>
              </a:rPr>
              <a:t>Transposición</a:t>
            </a:r>
            <a:endParaRPr lang="es-ES" dirty="0">
              <a:solidFill>
                <a:srgbClr val="333333"/>
              </a:solidFill>
              <a:latin typeface="Hanken Grotesk" panose="020B0604020202020204" charset="0"/>
            </a:endParaRPr>
          </a:p>
        </p:txBody>
      </p:sp>
      <p:pic>
        <p:nvPicPr>
          <p:cNvPr id="4" name="Picture 3" descr="A brown and white checkered pattern&#10;&#10;AI-generated content may be incorrect.">
            <a:extLst>
              <a:ext uri="{FF2B5EF4-FFF2-40B4-BE49-F238E27FC236}">
                <a16:creationId xmlns:a16="http://schemas.microsoft.com/office/drawing/2014/main" id="{B7A79A49-EF73-F5C2-124E-C45E791A4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1" y="1210310"/>
            <a:ext cx="3425190" cy="3425190"/>
          </a:xfrm>
          <a:prstGeom prst="rect">
            <a:avLst/>
          </a:prstGeom>
        </p:spPr>
      </p:pic>
      <p:pic>
        <p:nvPicPr>
          <p:cNvPr id="7" name="Picture 6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191AB949-B5CA-B7CD-4C7F-C9985AF6B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1210" y="3779520"/>
            <a:ext cx="429260" cy="429260"/>
          </a:xfrm>
          <a:prstGeom prst="rect">
            <a:avLst/>
          </a:prstGeom>
        </p:spPr>
      </p:pic>
      <p:pic>
        <p:nvPicPr>
          <p:cNvPr id="8" name="Picture 7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8CEA2722-8E42-1624-D89E-72CE41F8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20470" y="3779520"/>
            <a:ext cx="429260" cy="429260"/>
          </a:xfrm>
          <a:prstGeom prst="rect">
            <a:avLst/>
          </a:prstGeom>
        </p:spPr>
      </p:pic>
      <p:pic>
        <p:nvPicPr>
          <p:cNvPr id="9" name="Picture 8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559D1E98-B7B6-1921-ED19-CD7674D2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49730" y="3779520"/>
            <a:ext cx="429260" cy="429260"/>
          </a:xfrm>
          <a:prstGeom prst="rect">
            <a:avLst/>
          </a:prstGeom>
        </p:spPr>
      </p:pic>
      <p:pic>
        <p:nvPicPr>
          <p:cNvPr id="10" name="Picture 9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50432F7E-3729-C1E0-2FBA-ECB3F0228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78990" y="3779520"/>
            <a:ext cx="429260" cy="429260"/>
          </a:xfrm>
          <a:prstGeom prst="rect">
            <a:avLst/>
          </a:prstGeom>
        </p:spPr>
      </p:pic>
      <p:pic>
        <p:nvPicPr>
          <p:cNvPr id="11" name="Picture 10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3B070CBA-EB0F-FECC-9F9F-A994E1A8A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08250" y="3779520"/>
            <a:ext cx="429260" cy="429260"/>
          </a:xfrm>
          <a:prstGeom prst="rect">
            <a:avLst/>
          </a:prstGeom>
        </p:spPr>
      </p:pic>
      <p:pic>
        <p:nvPicPr>
          <p:cNvPr id="12" name="Picture 11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526505C4-1CF5-7A08-F799-255145DB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37510" y="3778250"/>
            <a:ext cx="429260" cy="429260"/>
          </a:xfrm>
          <a:prstGeom prst="rect">
            <a:avLst/>
          </a:prstGeom>
        </p:spPr>
      </p:pic>
      <p:pic>
        <p:nvPicPr>
          <p:cNvPr id="13" name="Picture 12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BF29E797-CAA3-7353-128B-13CCF582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57245" y="3776980"/>
            <a:ext cx="429260" cy="429260"/>
          </a:xfrm>
          <a:prstGeom prst="rect">
            <a:avLst/>
          </a:prstGeom>
        </p:spPr>
      </p:pic>
      <p:pic>
        <p:nvPicPr>
          <p:cNvPr id="14" name="Picture 13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677B7031-77BA-9029-05BD-9DA575B88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72219" y="3775710"/>
            <a:ext cx="429260" cy="429260"/>
          </a:xfrm>
          <a:prstGeom prst="rect">
            <a:avLst/>
          </a:prstGeom>
        </p:spPr>
      </p:pic>
      <p:pic>
        <p:nvPicPr>
          <p:cNvPr id="16" name="Picture 15" descr="A white and black logo&#10;&#10;AI-generated content may be incorrect.">
            <a:extLst>
              <a:ext uri="{FF2B5EF4-FFF2-40B4-BE49-F238E27FC236}">
                <a16:creationId xmlns:a16="http://schemas.microsoft.com/office/drawing/2014/main" id="{A93121D7-0725-9A8A-87A4-43AD5289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919" y="4204495"/>
            <a:ext cx="429577" cy="429577"/>
          </a:xfrm>
          <a:prstGeom prst="rect">
            <a:avLst/>
          </a:prstGeom>
        </p:spPr>
      </p:pic>
      <p:pic>
        <p:nvPicPr>
          <p:cNvPr id="17" name="Picture 16" descr="A white and black logo&#10;&#10;AI-generated content may be incorrect.">
            <a:extLst>
              <a:ext uri="{FF2B5EF4-FFF2-40B4-BE49-F238E27FC236}">
                <a16:creationId xmlns:a16="http://schemas.microsoft.com/office/drawing/2014/main" id="{A3BC4320-807F-8D9A-1F9C-ABC1EF8EB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510" y="4204494"/>
            <a:ext cx="429577" cy="429577"/>
          </a:xfrm>
          <a:prstGeom prst="rect">
            <a:avLst/>
          </a:prstGeom>
        </p:spPr>
      </p:pic>
      <p:pic>
        <p:nvPicPr>
          <p:cNvPr id="19" name="Picture 18" descr="A white horse head with black background&#10;&#10;AI-generated content may be incorrect.">
            <a:extLst>
              <a:ext uri="{FF2B5EF4-FFF2-40B4-BE49-F238E27FC236}">
                <a16:creationId xmlns:a16="http://schemas.microsoft.com/office/drawing/2014/main" id="{D6E4232F-9FAE-6BB1-F050-0B3C20702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659" y="4204652"/>
            <a:ext cx="429260" cy="429260"/>
          </a:xfrm>
          <a:prstGeom prst="rect">
            <a:avLst/>
          </a:prstGeom>
        </p:spPr>
      </p:pic>
      <p:pic>
        <p:nvPicPr>
          <p:cNvPr id="20" name="Picture 19" descr="A white horse head with black background&#10;&#10;AI-generated content may be incorrect.">
            <a:extLst>
              <a:ext uri="{FF2B5EF4-FFF2-40B4-BE49-F238E27FC236}">
                <a16:creationId xmlns:a16="http://schemas.microsoft.com/office/drawing/2014/main" id="{9949AEE7-2421-2D43-2C30-F21C4D34C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787" y="4200684"/>
            <a:ext cx="429260" cy="429260"/>
          </a:xfrm>
          <a:prstGeom prst="rect">
            <a:avLst/>
          </a:prstGeom>
        </p:spPr>
      </p:pic>
      <p:pic>
        <p:nvPicPr>
          <p:cNvPr id="22" name="Picture 21" descr="A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22E6961C-263B-C5B9-63A1-2EDEBEA71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702" y="4207510"/>
            <a:ext cx="429260" cy="429260"/>
          </a:xfrm>
          <a:prstGeom prst="rect">
            <a:avLst/>
          </a:prstGeom>
        </p:spPr>
      </p:pic>
      <p:pic>
        <p:nvPicPr>
          <p:cNvPr id="23" name="Picture 22" descr="A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8E86CB7C-C36F-27CF-2173-EAA8D1B6D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153" y="4200684"/>
            <a:ext cx="429260" cy="429260"/>
          </a:xfrm>
          <a:prstGeom prst="rect">
            <a:avLst/>
          </a:prstGeom>
        </p:spPr>
      </p:pic>
      <p:pic>
        <p:nvPicPr>
          <p:cNvPr id="25" name="Picture 24" descr="A white crown with stripes on a black background&#10;&#10;AI-generated content may be incorrect.">
            <a:extLst>
              <a:ext uri="{FF2B5EF4-FFF2-40B4-BE49-F238E27FC236}">
                <a16:creationId xmlns:a16="http://schemas.microsoft.com/office/drawing/2014/main" id="{09D27F7C-C893-F04F-E0F6-27FAB0903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9836" y="4207510"/>
            <a:ext cx="429260" cy="429260"/>
          </a:xfrm>
          <a:prstGeom prst="rect">
            <a:avLst/>
          </a:prstGeom>
        </p:spPr>
      </p:pic>
      <p:pic>
        <p:nvPicPr>
          <p:cNvPr id="27" name="Picture 26" descr="A white crown with dots and dots on a black background&#10;&#10;AI-generated content may be incorrect.">
            <a:extLst>
              <a:ext uri="{FF2B5EF4-FFF2-40B4-BE49-F238E27FC236}">
                <a16:creationId xmlns:a16="http://schemas.microsoft.com/office/drawing/2014/main" id="{0C6E01E1-8990-F805-CA85-C8AFB6680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068671" y="4200684"/>
            <a:ext cx="429260" cy="429260"/>
          </a:xfrm>
          <a:prstGeom prst="rect">
            <a:avLst/>
          </a:prstGeom>
        </p:spPr>
      </p:pic>
      <p:pic>
        <p:nvPicPr>
          <p:cNvPr id="29" name="Picture 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9C6E771-0886-C09F-895A-4A46B07083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879" y="1633382"/>
            <a:ext cx="425132" cy="425132"/>
          </a:xfrm>
          <a:prstGeom prst="rect">
            <a:avLst/>
          </a:prstGeom>
        </p:spPr>
      </p:pic>
      <p:pic>
        <p:nvPicPr>
          <p:cNvPr id="30" name="Picture 2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BFB4453-566E-1A5E-8DE3-A7C5A2B74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659" y="1633382"/>
            <a:ext cx="425132" cy="425132"/>
          </a:xfrm>
          <a:prstGeom prst="rect">
            <a:avLst/>
          </a:prstGeom>
        </p:spPr>
      </p:pic>
      <p:pic>
        <p:nvPicPr>
          <p:cNvPr id="31" name="Picture 3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4F2249B-8C69-09CF-A3FF-BB5A7D77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3539" y="1633382"/>
            <a:ext cx="425132" cy="425132"/>
          </a:xfrm>
          <a:prstGeom prst="rect">
            <a:avLst/>
          </a:prstGeom>
        </p:spPr>
      </p:pic>
      <p:pic>
        <p:nvPicPr>
          <p:cNvPr id="32" name="Picture 3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09596F9-6D91-5BA6-2F8F-4948B2200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7404" y="1642825"/>
            <a:ext cx="425132" cy="425132"/>
          </a:xfrm>
          <a:prstGeom prst="rect">
            <a:avLst/>
          </a:prstGeom>
        </p:spPr>
      </p:pic>
      <p:pic>
        <p:nvPicPr>
          <p:cNvPr id="33" name="Picture 3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14771A5-6AC9-0465-73DB-851804571F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2536" y="1642825"/>
            <a:ext cx="425132" cy="425132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E03777E-9EA7-3618-1A4C-D958182CC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6401" y="1642825"/>
            <a:ext cx="425132" cy="425132"/>
          </a:xfrm>
          <a:prstGeom prst="rect">
            <a:avLst/>
          </a:prstGeom>
        </p:spPr>
      </p:pic>
      <p:pic>
        <p:nvPicPr>
          <p:cNvPr id="35" name="Picture 3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8BA12BA-F042-630F-63D0-6B7D1D8185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928" y="1642825"/>
            <a:ext cx="425132" cy="425132"/>
          </a:xfrm>
          <a:prstGeom prst="rect">
            <a:avLst/>
          </a:prstGeom>
        </p:spPr>
      </p:pic>
      <p:pic>
        <p:nvPicPr>
          <p:cNvPr id="36" name="Picture 3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3BA7F8E-0014-7D84-E569-33D497A19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283" y="1642825"/>
            <a:ext cx="425132" cy="425132"/>
          </a:xfrm>
          <a:prstGeom prst="rect">
            <a:avLst/>
          </a:prstGeom>
        </p:spPr>
      </p:pic>
      <p:pic>
        <p:nvPicPr>
          <p:cNvPr id="38" name="Picture 37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50A8BFD7-B9A1-A8C3-07BB-FF7AF3F37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9482" y="1210310"/>
            <a:ext cx="433183" cy="433183"/>
          </a:xfrm>
          <a:prstGeom prst="rect">
            <a:avLst/>
          </a:prstGeom>
        </p:spPr>
      </p:pic>
      <p:pic>
        <p:nvPicPr>
          <p:cNvPr id="39" name="Picture 38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3358A0CC-23F8-A8E3-7BBD-64936546C1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402" y="1216264"/>
            <a:ext cx="433183" cy="433183"/>
          </a:xfrm>
          <a:prstGeom prst="rect">
            <a:avLst/>
          </a:prstGeom>
        </p:spPr>
      </p:pic>
      <p:pic>
        <p:nvPicPr>
          <p:cNvPr id="41" name="Picture 40" descr="A white lines on a black background&#10;&#10;AI-generated content may be incorrect.">
            <a:extLst>
              <a:ext uri="{FF2B5EF4-FFF2-40B4-BE49-F238E27FC236}">
                <a16:creationId xmlns:a16="http://schemas.microsoft.com/office/drawing/2014/main" id="{5AAA5714-990E-50FD-5500-16D0E49057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602" y="1221139"/>
            <a:ext cx="422434" cy="422434"/>
          </a:xfrm>
          <a:prstGeom prst="rect">
            <a:avLst/>
          </a:prstGeom>
        </p:spPr>
      </p:pic>
      <p:pic>
        <p:nvPicPr>
          <p:cNvPr id="42" name="Picture 41" descr="A white lines on a black background&#10;&#10;AI-generated content may be incorrect.">
            <a:extLst>
              <a:ext uri="{FF2B5EF4-FFF2-40B4-BE49-F238E27FC236}">
                <a16:creationId xmlns:a16="http://schemas.microsoft.com/office/drawing/2014/main" id="{6A2C4A4B-1D80-BC67-E5A9-BABFA5A4BD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2060" y="1204348"/>
            <a:ext cx="422434" cy="422434"/>
          </a:xfrm>
          <a:prstGeom prst="rect">
            <a:avLst/>
          </a:prstGeom>
        </p:spPr>
      </p:pic>
      <p:pic>
        <p:nvPicPr>
          <p:cNvPr id="44" name="Picture 43" descr="A white symbol on a black background&#10;&#10;AI-generated content may be incorrect.">
            <a:extLst>
              <a:ext uri="{FF2B5EF4-FFF2-40B4-BE49-F238E27FC236}">
                <a16:creationId xmlns:a16="http://schemas.microsoft.com/office/drawing/2014/main" id="{81C1D83A-D05E-172A-171F-364C6A499D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634295" y="1220187"/>
            <a:ext cx="429260" cy="429260"/>
          </a:xfrm>
          <a:prstGeom prst="rect">
            <a:avLst/>
          </a:prstGeom>
        </p:spPr>
      </p:pic>
      <p:pic>
        <p:nvPicPr>
          <p:cNvPr id="45" name="Picture 44" descr="A white symbol on a black background&#10;&#10;AI-generated content may be incorrect.">
            <a:extLst>
              <a:ext uri="{FF2B5EF4-FFF2-40B4-BE49-F238E27FC236}">
                <a16:creationId xmlns:a16="http://schemas.microsoft.com/office/drawing/2014/main" id="{1F6A2FFB-58E0-E3B0-809E-A5497F569C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904142" y="1210584"/>
            <a:ext cx="429260" cy="429260"/>
          </a:xfrm>
          <a:prstGeom prst="rect">
            <a:avLst/>
          </a:prstGeom>
        </p:spPr>
      </p:pic>
      <p:pic>
        <p:nvPicPr>
          <p:cNvPr id="47" name="Picture 46" descr="A white outline of a crown&#10;&#10;AI-generated content may be incorrect.">
            <a:extLst>
              <a:ext uri="{FF2B5EF4-FFF2-40B4-BE49-F238E27FC236}">
                <a16:creationId xmlns:a16="http://schemas.microsoft.com/office/drawing/2014/main" id="{C266232F-39EE-FD6B-0D34-1B44547930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4299" y="1221139"/>
            <a:ext cx="425132" cy="425132"/>
          </a:xfrm>
          <a:prstGeom prst="rect">
            <a:avLst/>
          </a:prstGeom>
        </p:spPr>
      </p:pic>
      <p:pic>
        <p:nvPicPr>
          <p:cNvPr id="49" name="Picture 48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B98944F8-6BBA-DA23-DB6A-403B71C7F4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1925" y="1202495"/>
            <a:ext cx="429260" cy="429260"/>
          </a:xfrm>
          <a:prstGeom prst="rect">
            <a:avLst/>
          </a:prstGeom>
        </p:spPr>
      </p:pic>
      <p:pic>
        <p:nvPicPr>
          <p:cNvPr id="50" name="Picture 49" descr="A brown and white checkered pattern&#10;&#10;AI-generated content may be incorrect.">
            <a:extLst>
              <a:ext uri="{FF2B5EF4-FFF2-40B4-BE49-F238E27FC236}">
                <a16:creationId xmlns:a16="http://schemas.microsoft.com/office/drawing/2014/main" id="{FCFF24FE-CA36-85B5-BAA3-E989CD85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59" y="1202495"/>
            <a:ext cx="3425190" cy="3425190"/>
          </a:xfrm>
          <a:prstGeom prst="rect">
            <a:avLst/>
          </a:prstGeom>
        </p:spPr>
      </p:pic>
      <p:pic>
        <p:nvPicPr>
          <p:cNvPr id="51" name="Picture 50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B91E607B-D1B0-549D-EFFF-C9C5EB0A7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47918" y="3771705"/>
            <a:ext cx="429260" cy="429260"/>
          </a:xfrm>
          <a:prstGeom prst="rect">
            <a:avLst/>
          </a:prstGeom>
        </p:spPr>
      </p:pic>
      <p:pic>
        <p:nvPicPr>
          <p:cNvPr id="52" name="Picture 51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472778A8-1478-7C94-DCF8-F5672392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77178" y="3771705"/>
            <a:ext cx="429260" cy="429260"/>
          </a:xfrm>
          <a:prstGeom prst="rect">
            <a:avLst/>
          </a:prstGeom>
        </p:spPr>
      </p:pic>
      <p:pic>
        <p:nvPicPr>
          <p:cNvPr id="53" name="Picture 52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933F47BB-9C16-5ABA-CC3C-9303BDF8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06438" y="3771705"/>
            <a:ext cx="429260" cy="429260"/>
          </a:xfrm>
          <a:prstGeom prst="rect">
            <a:avLst/>
          </a:prstGeom>
        </p:spPr>
      </p:pic>
      <p:pic>
        <p:nvPicPr>
          <p:cNvPr id="54" name="Picture 53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CD698997-9DD8-AF12-AAAC-7E838FA1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35698" y="3771705"/>
            <a:ext cx="429260" cy="429260"/>
          </a:xfrm>
          <a:prstGeom prst="rect">
            <a:avLst/>
          </a:prstGeom>
        </p:spPr>
      </p:pic>
      <p:pic>
        <p:nvPicPr>
          <p:cNvPr id="55" name="Picture 54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65639DB4-E06B-C83E-C7E3-E0B7DFB7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64958" y="3771705"/>
            <a:ext cx="429260" cy="429260"/>
          </a:xfrm>
          <a:prstGeom prst="rect">
            <a:avLst/>
          </a:prstGeom>
        </p:spPr>
      </p:pic>
      <p:pic>
        <p:nvPicPr>
          <p:cNvPr id="56" name="Picture 55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A36EAD71-FAD2-696D-D595-B1A101613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094218" y="3770435"/>
            <a:ext cx="429260" cy="429260"/>
          </a:xfrm>
          <a:prstGeom prst="rect">
            <a:avLst/>
          </a:prstGeom>
        </p:spPr>
      </p:pic>
      <p:pic>
        <p:nvPicPr>
          <p:cNvPr id="57" name="Picture 56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ADC6DBA3-DBCC-5063-A95D-2C0CD6D12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13953" y="3769165"/>
            <a:ext cx="429260" cy="429260"/>
          </a:xfrm>
          <a:prstGeom prst="rect">
            <a:avLst/>
          </a:prstGeom>
        </p:spPr>
      </p:pic>
      <p:pic>
        <p:nvPicPr>
          <p:cNvPr id="58" name="Picture 57" descr="A white figure with a black background&#10;&#10;AI-generated content may be incorrect.">
            <a:extLst>
              <a:ext uri="{FF2B5EF4-FFF2-40B4-BE49-F238E27FC236}">
                <a16:creationId xmlns:a16="http://schemas.microsoft.com/office/drawing/2014/main" id="{A18F4CFF-00EE-1F4E-AEF3-4407A1C7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28927" y="3767895"/>
            <a:ext cx="429260" cy="429260"/>
          </a:xfrm>
          <a:prstGeom prst="rect">
            <a:avLst/>
          </a:prstGeom>
        </p:spPr>
      </p:pic>
      <p:pic>
        <p:nvPicPr>
          <p:cNvPr id="59" name="Picture 58" descr="A white and black logo&#10;&#10;AI-generated content may be incorrect.">
            <a:extLst>
              <a:ext uri="{FF2B5EF4-FFF2-40B4-BE49-F238E27FC236}">
                <a16:creationId xmlns:a16="http://schemas.microsoft.com/office/drawing/2014/main" id="{7658FC89-291A-1858-60F4-079817BD1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627" y="4196680"/>
            <a:ext cx="429577" cy="429577"/>
          </a:xfrm>
          <a:prstGeom prst="rect">
            <a:avLst/>
          </a:prstGeom>
        </p:spPr>
      </p:pic>
      <p:pic>
        <p:nvPicPr>
          <p:cNvPr id="60" name="Picture 59" descr="A white and black logo&#10;&#10;AI-generated content may be incorrect.">
            <a:extLst>
              <a:ext uri="{FF2B5EF4-FFF2-40B4-BE49-F238E27FC236}">
                <a16:creationId xmlns:a16="http://schemas.microsoft.com/office/drawing/2014/main" id="{6651EFA8-1E79-92DC-B12A-5AF1E0F8D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18" y="4196679"/>
            <a:ext cx="429577" cy="429577"/>
          </a:xfrm>
          <a:prstGeom prst="rect">
            <a:avLst/>
          </a:prstGeom>
        </p:spPr>
      </p:pic>
      <p:pic>
        <p:nvPicPr>
          <p:cNvPr id="61" name="Picture 60" descr="A white horse head with black background&#10;&#10;AI-generated content may be incorrect.">
            <a:extLst>
              <a:ext uri="{FF2B5EF4-FFF2-40B4-BE49-F238E27FC236}">
                <a16:creationId xmlns:a16="http://schemas.microsoft.com/office/drawing/2014/main" id="{64ED318D-0151-730D-FF43-70162095F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367" y="4196837"/>
            <a:ext cx="429260" cy="429260"/>
          </a:xfrm>
          <a:prstGeom prst="rect">
            <a:avLst/>
          </a:prstGeom>
        </p:spPr>
      </p:pic>
      <p:pic>
        <p:nvPicPr>
          <p:cNvPr id="62" name="Picture 61" descr="A white horse head with black background&#10;&#10;AI-generated content may be incorrect.">
            <a:extLst>
              <a:ext uri="{FF2B5EF4-FFF2-40B4-BE49-F238E27FC236}">
                <a16:creationId xmlns:a16="http://schemas.microsoft.com/office/drawing/2014/main" id="{35A4F25D-1859-A074-163B-BC9C3353B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495" y="4192869"/>
            <a:ext cx="429260" cy="429260"/>
          </a:xfrm>
          <a:prstGeom prst="rect">
            <a:avLst/>
          </a:prstGeom>
        </p:spPr>
      </p:pic>
      <p:pic>
        <p:nvPicPr>
          <p:cNvPr id="63" name="Picture 62" descr="A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A1EE7FAC-04FA-3B08-A5A6-05DFD85DE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410" y="4199695"/>
            <a:ext cx="429260" cy="429260"/>
          </a:xfrm>
          <a:prstGeom prst="rect">
            <a:avLst/>
          </a:prstGeom>
        </p:spPr>
      </p:pic>
      <p:pic>
        <p:nvPicPr>
          <p:cNvPr id="64" name="Picture 63" descr="A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C227BB6-257A-5405-A120-999215D78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861" y="4192869"/>
            <a:ext cx="429260" cy="429260"/>
          </a:xfrm>
          <a:prstGeom prst="rect">
            <a:avLst/>
          </a:prstGeom>
        </p:spPr>
      </p:pic>
      <p:pic>
        <p:nvPicPr>
          <p:cNvPr id="65" name="Picture 64" descr="A white crown with stripes on a black background&#10;&#10;AI-generated content may be incorrect.">
            <a:extLst>
              <a:ext uri="{FF2B5EF4-FFF2-40B4-BE49-F238E27FC236}">
                <a16:creationId xmlns:a16="http://schemas.microsoft.com/office/drawing/2014/main" id="{30F2DA72-ACB4-9F9D-69B9-762ED0242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544" y="4199695"/>
            <a:ext cx="429260" cy="429260"/>
          </a:xfrm>
          <a:prstGeom prst="rect">
            <a:avLst/>
          </a:prstGeom>
        </p:spPr>
      </p:pic>
      <p:pic>
        <p:nvPicPr>
          <p:cNvPr id="66" name="Picture 65" descr="A white crown with dots and dots on a black background&#10;&#10;AI-generated content may be incorrect.">
            <a:extLst>
              <a:ext uri="{FF2B5EF4-FFF2-40B4-BE49-F238E27FC236}">
                <a16:creationId xmlns:a16="http://schemas.microsoft.com/office/drawing/2014/main" id="{8E325D4F-6D68-979F-48AB-0A7F5341A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225379" y="4192869"/>
            <a:ext cx="429260" cy="429260"/>
          </a:xfrm>
          <a:prstGeom prst="rect">
            <a:avLst/>
          </a:prstGeom>
        </p:spPr>
      </p:pic>
      <p:pic>
        <p:nvPicPr>
          <p:cNvPr id="67" name="Picture 6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33672C0-D329-C693-A309-489249FF6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4587" y="1625567"/>
            <a:ext cx="425132" cy="425132"/>
          </a:xfrm>
          <a:prstGeom prst="rect">
            <a:avLst/>
          </a:prstGeom>
        </p:spPr>
      </p:pic>
      <p:pic>
        <p:nvPicPr>
          <p:cNvPr id="68" name="Picture 6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B45D78C-0022-4688-E9D3-221F9153C6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3367" y="1625567"/>
            <a:ext cx="425132" cy="425132"/>
          </a:xfrm>
          <a:prstGeom prst="rect">
            <a:avLst/>
          </a:prstGeom>
        </p:spPr>
      </p:pic>
      <p:pic>
        <p:nvPicPr>
          <p:cNvPr id="69" name="Picture 6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642BC15-4DF2-0E42-0C7B-2826EE1F6E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247" y="1625567"/>
            <a:ext cx="425132" cy="425132"/>
          </a:xfrm>
          <a:prstGeom prst="rect">
            <a:avLst/>
          </a:prstGeom>
        </p:spPr>
      </p:pic>
      <p:pic>
        <p:nvPicPr>
          <p:cNvPr id="70" name="Picture 6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DFD1B56-7BED-9663-7FB5-6EE376E27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112" y="1635010"/>
            <a:ext cx="425132" cy="425132"/>
          </a:xfrm>
          <a:prstGeom prst="rect">
            <a:avLst/>
          </a:prstGeom>
        </p:spPr>
      </p:pic>
      <p:pic>
        <p:nvPicPr>
          <p:cNvPr id="71" name="Picture 7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0FDF1EA-8A2D-AADC-E602-02F9D1E8E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9244" y="1635010"/>
            <a:ext cx="425132" cy="425132"/>
          </a:xfrm>
          <a:prstGeom prst="rect">
            <a:avLst/>
          </a:prstGeom>
        </p:spPr>
      </p:pic>
      <p:pic>
        <p:nvPicPr>
          <p:cNvPr id="72" name="Picture 7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11FCD5C-F45D-F1B5-F206-603E146951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3109" y="1635010"/>
            <a:ext cx="425132" cy="425132"/>
          </a:xfrm>
          <a:prstGeom prst="rect">
            <a:avLst/>
          </a:prstGeom>
        </p:spPr>
      </p:pic>
      <p:pic>
        <p:nvPicPr>
          <p:cNvPr id="73" name="Picture 7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60DB788-741A-EADF-0926-A493AB0A9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3636" y="1635010"/>
            <a:ext cx="425132" cy="425132"/>
          </a:xfrm>
          <a:prstGeom prst="rect">
            <a:avLst/>
          </a:prstGeom>
        </p:spPr>
      </p:pic>
      <p:pic>
        <p:nvPicPr>
          <p:cNvPr id="74" name="Picture 7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F3E7188-FDC3-A977-D8B8-B9EFE307FC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0991" y="1635010"/>
            <a:ext cx="425132" cy="425132"/>
          </a:xfrm>
          <a:prstGeom prst="rect">
            <a:avLst/>
          </a:prstGeom>
        </p:spPr>
      </p:pic>
      <p:pic>
        <p:nvPicPr>
          <p:cNvPr id="75" name="Picture 74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75A89F82-783D-06EB-4EAC-D52B167D2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6190" y="1202495"/>
            <a:ext cx="433183" cy="433183"/>
          </a:xfrm>
          <a:prstGeom prst="rect">
            <a:avLst/>
          </a:prstGeom>
        </p:spPr>
      </p:pic>
      <p:pic>
        <p:nvPicPr>
          <p:cNvPr id="76" name="Picture 75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E79E328F-0E9C-E1F3-F772-C9347FFC75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110" y="1208449"/>
            <a:ext cx="433183" cy="433183"/>
          </a:xfrm>
          <a:prstGeom prst="rect">
            <a:avLst/>
          </a:prstGeom>
        </p:spPr>
      </p:pic>
      <p:pic>
        <p:nvPicPr>
          <p:cNvPr id="77" name="Picture 76" descr="A white lines on a black background&#10;&#10;AI-generated content may be incorrect.">
            <a:extLst>
              <a:ext uri="{FF2B5EF4-FFF2-40B4-BE49-F238E27FC236}">
                <a16:creationId xmlns:a16="http://schemas.microsoft.com/office/drawing/2014/main" id="{C4D3EB6C-8652-915E-A390-032B789AE0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1310" y="1213324"/>
            <a:ext cx="422434" cy="422434"/>
          </a:xfrm>
          <a:prstGeom prst="rect">
            <a:avLst/>
          </a:prstGeom>
        </p:spPr>
      </p:pic>
      <p:pic>
        <p:nvPicPr>
          <p:cNvPr id="78" name="Picture 77" descr="A white lines on a black background&#10;&#10;AI-generated content may be incorrect.">
            <a:extLst>
              <a:ext uri="{FF2B5EF4-FFF2-40B4-BE49-F238E27FC236}">
                <a16:creationId xmlns:a16="http://schemas.microsoft.com/office/drawing/2014/main" id="{6BE18F67-0795-A8F6-A0D7-F3710AE251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8768" y="1196533"/>
            <a:ext cx="422434" cy="422434"/>
          </a:xfrm>
          <a:prstGeom prst="rect">
            <a:avLst/>
          </a:prstGeom>
        </p:spPr>
      </p:pic>
      <p:pic>
        <p:nvPicPr>
          <p:cNvPr id="79" name="Picture 78" descr="A white symbol on a black background&#10;&#10;AI-generated content may be incorrect.">
            <a:extLst>
              <a:ext uri="{FF2B5EF4-FFF2-40B4-BE49-F238E27FC236}">
                <a16:creationId xmlns:a16="http://schemas.microsoft.com/office/drawing/2014/main" id="{748B7426-C86E-338B-5433-C0E1FBE180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791003" y="1212372"/>
            <a:ext cx="429260" cy="429260"/>
          </a:xfrm>
          <a:prstGeom prst="rect">
            <a:avLst/>
          </a:prstGeom>
        </p:spPr>
      </p:pic>
      <p:pic>
        <p:nvPicPr>
          <p:cNvPr id="80" name="Picture 79" descr="A white symbol on a black background&#10;&#10;AI-generated content may be incorrect.">
            <a:extLst>
              <a:ext uri="{FF2B5EF4-FFF2-40B4-BE49-F238E27FC236}">
                <a16:creationId xmlns:a16="http://schemas.microsoft.com/office/drawing/2014/main" id="{68F4D3E1-C350-4AE8-E8C7-18F658CD40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7060850" y="1202769"/>
            <a:ext cx="429260" cy="429260"/>
          </a:xfrm>
          <a:prstGeom prst="rect">
            <a:avLst/>
          </a:prstGeom>
        </p:spPr>
      </p:pic>
      <p:pic>
        <p:nvPicPr>
          <p:cNvPr id="81" name="Picture 80" descr="A white outline of a crown&#10;&#10;AI-generated content may be incorrect.">
            <a:extLst>
              <a:ext uri="{FF2B5EF4-FFF2-40B4-BE49-F238E27FC236}">
                <a16:creationId xmlns:a16="http://schemas.microsoft.com/office/drawing/2014/main" id="{74A36F57-CED3-CAB0-E00D-594BB00727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1007" y="1213324"/>
            <a:ext cx="425132" cy="425132"/>
          </a:xfrm>
          <a:prstGeom prst="rect">
            <a:avLst/>
          </a:prstGeom>
        </p:spPr>
      </p:pic>
      <p:pic>
        <p:nvPicPr>
          <p:cNvPr id="82" name="Picture 81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A33A5014-C1A7-5B09-6546-5C6F3802AD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8633" y="1194680"/>
            <a:ext cx="429260" cy="429260"/>
          </a:xfrm>
          <a:prstGeom prst="rect">
            <a:avLst/>
          </a:prstGeom>
        </p:spPr>
      </p:pic>
      <p:sp>
        <p:nvSpPr>
          <p:cNvPr id="83" name="Equals 82">
            <a:extLst>
              <a:ext uri="{FF2B5EF4-FFF2-40B4-BE49-F238E27FC236}">
                <a16:creationId xmlns:a16="http://schemas.microsoft.com/office/drawing/2014/main" id="{6122477F-ED79-6884-C810-F58EAE9FAAB2}"/>
              </a:ext>
            </a:extLst>
          </p:cNvPr>
          <p:cNvSpPr/>
          <p:nvPr/>
        </p:nvSpPr>
        <p:spPr>
          <a:xfrm>
            <a:off x="4296094" y="2785745"/>
            <a:ext cx="548640" cy="274319"/>
          </a:xfrm>
          <a:prstGeom prst="mathEqual">
            <a:avLst>
              <a:gd name="adj1" fmla="val 23520"/>
              <a:gd name="adj2" fmla="val 1996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0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20988E-6 L -3.05556E-6 -0.168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23457E-7 L -0.04653 -0.1654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8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46914E-6 L 0.00087 0.1645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82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71605E-6 L 0.04619 0.1669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3333E-6 L -0.04653 -0.1651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827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 L 3.05556E-6 -0.1685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93827E-7 L 0.04688 0.1672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83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00069 0.1642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8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9373-4BF3-243D-3598-B7F3BF36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Zobrist hashing</a:t>
            </a:r>
            <a:endParaRPr lang="es-ES" dirty="0"/>
          </a:p>
        </p:txBody>
      </p:sp>
      <p:sp>
        <p:nvSpPr>
          <p:cNvPr id="4" name="Google Shape;398;p41">
            <a:extLst>
              <a:ext uri="{FF2B5EF4-FFF2-40B4-BE49-F238E27FC236}">
                <a16:creationId xmlns:a16="http://schemas.microsoft.com/office/drawing/2014/main" id="{ABD107AD-417D-ABC5-6174-7340A77539D9}"/>
              </a:ext>
            </a:extLst>
          </p:cNvPr>
          <p:cNvSpPr txBox="1">
            <a:spLocks/>
          </p:cNvSpPr>
          <p:nvPr/>
        </p:nvSpPr>
        <p:spPr>
          <a:xfrm>
            <a:off x="720000" y="1310641"/>
            <a:ext cx="7704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just">
              <a:buNone/>
            </a:pPr>
            <a:r>
              <a:rPr lang="en-GB" dirty="0"/>
              <a:t>Es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técnica</a:t>
            </a:r>
            <a:r>
              <a:rPr lang="en-GB" dirty="0"/>
              <a:t> para </a:t>
            </a:r>
            <a:r>
              <a:rPr lang="en-GB" dirty="0" err="1"/>
              <a:t>convertir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posición</a:t>
            </a:r>
            <a:r>
              <a:rPr lang="en-GB" dirty="0"/>
              <a:t> del </a:t>
            </a:r>
            <a:r>
              <a:rPr lang="en-GB" dirty="0" err="1"/>
              <a:t>tablero</a:t>
            </a:r>
            <a:r>
              <a:rPr lang="en-GB" dirty="0"/>
              <a:t> de </a:t>
            </a:r>
            <a:r>
              <a:rPr lang="en-GB" dirty="0" err="1"/>
              <a:t>ajedrez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un </a:t>
            </a:r>
            <a:r>
              <a:rPr lang="en-GB" dirty="0" err="1"/>
              <a:t>número</a:t>
            </a:r>
            <a:r>
              <a:rPr lang="en-GB" dirty="0"/>
              <a:t> </a:t>
            </a:r>
            <a:r>
              <a:rPr lang="en-GB" dirty="0" err="1"/>
              <a:t>entero</a:t>
            </a:r>
            <a:r>
              <a:rPr lang="en-GB" dirty="0"/>
              <a:t> de </a:t>
            </a:r>
            <a:r>
              <a:rPr lang="en-GB" b="1" dirty="0" err="1"/>
              <a:t>longitud</a:t>
            </a:r>
            <a:r>
              <a:rPr lang="en-GB" b="1" dirty="0"/>
              <a:t> </a:t>
            </a:r>
            <a:r>
              <a:rPr lang="en-GB" b="1" dirty="0" err="1"/>
              <a:t>fija</a:t>
            </a:r>
            <a:r>
              <a:rPr lang="en-GB" b="1" dirty="0"/>
              <a:t> </a:t>
            </a:r>
            <a:r>
              <a:rPr lang="en-GB" dirty="0"/>
              <a:t>(64 bits) y con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b="1" dirty="0" err="1"/>
              <a:t>distribución</a:t>
            </a:r>
            <a:r>
              <a:rPr lang="en-GB" b="1" dirty="0"/>
              <a:t> </a:t>
            </a:r>
            <a:r>
              <a:rPr lang="en-GB" b="1" dirty="0" err="1"/>
              <a:t>equitativa</a:t>
            </a:r>
            <a:r>
              <a:rPr lang="en-GB" b="1" dirty="0"/>
              <a:t> </a:t>
            </a:r>
            <a:r>
              <a:rPr lang="en-GB" dirty="0"/>
              <a:t>entre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posibles</a:t>
            </a:r>
            <a:r>
              <a:rPr lang="en-GB" dirty="0"/>
              <a:t> </a:t>
            </a:r>
            <a:r>
              <a:rPr lang="en-GB" dirty="0" err="1"/>
              <a:t>valores</a:t>
            </a:r>
            <a:r>
              <a:rPr lang="en-GB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0FCEAE7-C5CE-0B3E-EF9F-D1B54355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150" y="2034541"/>
            <a:ext cx="1905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1B212-D3B3-7751-D0D0-A986366B5087}"/>
              </a:ext>
            </a:extLst>
          </p:cNvPr>
          <p:cNvSpPr txBox="1"/>
          <p:nvPr/>
        </p:nvSpPr>
        <p:spPr>
          <a:xfrm>
            <a:off x="720000" y="2034541"/>
            <a:ext cx="50673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Sin embargo,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esta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función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no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está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libre de </a:t>
            </a:r>
            <a:r>
              <a:rPr lang="en-GB" b="1" dirty="0" err="1">
                <a:solidFill>
                  <a:srgbClr val="333333"/>
                </a:solidFill>
                <a:latin typeface="Hanken Grotesk" panose="020B0604020202020204" charset="0"/>
              </a:rPr>
              <a:t>colisiones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, y es que un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entero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de 64 bits,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proporciona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2</a:t>
            </a:r>
            <a:r>
              <a:rPr lang="es-ES" baseline="30000" dirty="0">
                <a:solidFill>
                  <a:srgbClr val="333333"/>
                </a:solidFill>
                <a:latin typeface="Hanken Grotesk" panose="020B0604020202020204" charset="0"/>
              </a:rPr>
              <a:t>64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posibles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valores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, lo que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está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lejos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de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abarcar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todas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las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posibles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situaciones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del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tablero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de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ajedrez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, que se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estima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que son </a:t>
            </a:r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10</a:t>
            </a:r>
            <a:r>
              <a:rPr lang="es-ES" baseline="30000" dirty="0">
                <a:solidFill>
                  <a:srgbClr val="333333"/>
                </a:solidFill>
                <a:latin typeface="Hanken Grotesk" panose="020B0604020202020204" charset="0"/>
              </a:rPr>
              <a:t>120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.</a:t>
            </a:r>
          </a:p>
          <a:p>
            <a:pPr marL="0" indent="0" algn="just">
              <a:buNone/>
            </a:pPr>
            <a:endParaRPr lang="en-GB" dirty="0">
              <a:solidFill>
                <a:srgbClr val="333333"/>
              </a:solidFill>
              <a:latin typeface="Hanken Grotesk" panose="020B0604020202020204" charset="0"/>
            </a:endParaRPr>
          </a:p>
          <a:p>
            <a:pPr marL="0" indent="0" algn="just">
              <a:buNone/>
            </a:pP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Aún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teniendo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en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cuenta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esto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,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una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colisión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es un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suceso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poco probable,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siendo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esperable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, con un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tamaño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de </a:t>
            </a:r>
            <a:r>
              <a:rPr lang="en-GB" i="1" dirty="0">
                <a:solidFill>
                  <a:srgbClr val="333333"/>
                </a:solidFill>
                <a:latin typeface="Hanken Grotesk" panose="020B0604020202020204" charset="0"/>
              </a:rPr>
              <a:t>hash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de 64 bits,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una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vez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después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de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haber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i="1" dirty="0" err="1">
                <a:solidFill>
                  <a:srgbClr val="333333"/>
                </a:solidFill>
                <a:latin typeface="Hanken Grotesk" panose="020B0604020202020204" charset="0"/>
              </a:rPr>
              <a:t>hasheado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√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2</a:t>
            </a:r>
            <a:r>
              <a:rPr lang="es-ES" baseline="30000" dirty="0">
                <a:solidFill>
                  <a:srgbClr val="333333"/>
                </a:solidFill>
                <a:latin typeface="Hanken Grotesk" panose="020B0604020202020204" charset="0"/>
              </a:rPr>
              <a:t>64 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= 2</a:t>
            </a:r>
            <a:r>
              <a:rPr lang="es-ES" baseline="30000" dirty="0">
                <a:solidFill>
                  <a:srgbClr val="333333"/>
                </a:solidFill>
                <a:latin typeface="Hanken Grotesk" panose="020B0604020202020204" charset="0"/>
              </a:rPr>
              <a:t>32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Hanken Grotesk" panose="020B0604020202020204" charset="0"/>
              </a:rPr>
              <a:t>posiciones</a:t>
            </a:r>
            <a:r>
              <a:rPr lang="en-GB" dirty="0">
                <a:solidFill>
                  <a:srgbClr val="333333"/>
                </a:solidFill>
                <a:latin typeface="Hanken Grotesk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3159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C5CE0-523A-D319-5668-F931EC77E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E9C249-1ACD-5D29-CE57-22CAA2F04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879452"/>
              </p:ext>
            </p:extLst>
          </p:nvPr>
        </p:nvGraphicFramePr>
        <p:xfrm>
          <a:off x="472837" y="229207"/>
          <a:ext cx="8198325" cy="4685086"/>
        </p:xfrm>
        <a:graphic>
          <a:graphicData uri="http://schemas.openxmlformats.org/drawingml/2006/table">
            <a:tbl>
              <a:tblPr>
                <a:noFill/>
                <a:tableStyleId>{F97E1D91-8809-4136-B576-64C68A82E0C7}</a:tableStyleId>
              </a:tblPr>
              <a:tblGrid>
                <a:gridCol w="2265318">
                  <a:extLst>
                    <a:ext uri="{9D8B030D-6E8A-4147-A177-3AD203B41FA5}">
                      <a16:colId xmlns:a16="http://schemas.microsoft.com/office/drawing/2014/main" val="2711409496"/>
                    </a:ext>
                  </a:extLst>
                </a:gridCol>
                <a:gridCol w="1615802">
                  <a:extLst>
                    <a:ext uri="{9D8B030D-6E8A-4147-A177-3AD203B41FA5}">
                      <a16:colId xmlns:a16="http://schemas.microsoft.com/office/drawing/2014/main" val="206846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413819"/>
                    </a:ext>
                  </a:extLst>
                </a:gridCol>
                <a:gridCol w="2285205">
                  <a:extLst>
                    <a:ext uri="{9D8B030D-6E8A-4147-A177-3AD203B41FA5}">
                      <a16:colId xmlns:a16="http://schemas.microsoft.com/office/drawing/2014/main" val="3664947150"/>
                    </a:ext>
                  </a:extLst>
                </a:gridCol>
              </a:tblGrid>
              <a:tr h="243640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dirty="0" err="1">
                          <a:solidFill>
                            <a:schemeClr val="bg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Tabla</a:t>
                      </a:r>
                      <a:r>
                        <a:rPr lang="en-GB" sz="1800" u="none" dirty="0">
                          <a:solidFill>
                            <a:schemeClr val="bg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 de </a:t>
                      </a:r>
                      <a:r>
                        <a:rPr lang="en-GB" sz="1800" u="none" dirty="0" err="1">
                          <a:solidFill>
                            <a:schemeClr val="bg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transposición</a:t>
                      </a:r>
                      <a:endParaRPr sz="1800" u="none" dirty="0">
                        <a:solidFill>
                          <a:schemeClr val="bg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333333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333333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333333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64494"/>
                  </a:ext>
                </a:extLst>
              </a:tr>
              <a:tr h="24364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333333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Hash</a:t>
                      </a:r>
                      <a:endParaRPr sz="800" u="sng" dirty="0">
                        <a:solidFill>
                          <a:srgbClr val="333333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rgbClr val="333333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Profundidad</a:t>
                      </a:r>
                      <a:endParaRPr sz="1700" dirty="0">
                        <a:solidFill>
                          <a:srgbClr val="333333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dirty="0" err="1">
                          <a:solidFill>
                            <a:srgbClr val="333333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Evaluación</a:t>
                      </a:r>
                      <a:endParaRPr sz="1700" dirty="0">
                        <a:solidFill>
                          <a:srgbClr val="333333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dirty="0">
                          <a:solidFill>
                            <a:srgbClr val="333333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Mejor </a:t>
                      </a:r>
                      <a:r>
                        <a:rPr lang="en-GB" sz="1700" dirty="0" err="1">
                          <a:solidFill>
                            <a:srgbClr val="333333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movimiento</a:t>
                      </a:r>
                      <a:endParaRPr sz="1700" dirty="0">
                        <a:solidFill>
                          <a:srgbClr val="333333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463746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12868424534778192672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4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5,6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rgbClr val="333333"/>
                          </a:solidFill>
                        </a:rPr>
                        <a:t>e2e4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44346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9148923765110438593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7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3,3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rgbClr val="333333"/>
                          </a:solidFill>
                        </a:rPr>
                        <a:t>g1f3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256727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17537321598717440394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5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-0,8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rgbClr val="333333"/>
                          </a:solidFill>
                        </a:rPr>
                        <a:t>b8c6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944891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2094736922047235837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5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-374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rgbClr val="333333"/>
                          </a:solidFill>
                        </a:rPr>
                        <a:t>d7d5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275620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3421689471235876219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9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1,4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rgbClr val="333333"/>
                          </a:solidFill>
                        </a:rPr>
                        <a:t>f1b5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566845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16284017384828409100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7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25,3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rgbClr val="333333"/>
                          </a:solidFill>
                        </a:rPr>
                        <a:t>c2c4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128274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5539173640918372604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19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-52,1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rgbClr val="333333"/>
                          </a:solidFill>
                        </a:rPr>
                        <a:t>e7e8q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365100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7438201765826401873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6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solidFill>
                            <a:srgbClr val="333333"/>
                          </a:solidFill>
                          <a:effectLst/>
                          <a:latin typeface="Hanken Grotesk" panose="020B0604020202020204" charset="0"/>
                        </a:rPr>
                        <a:t>3,2</a:t>
                      </a:r>
                      <a:endParaRPr lang="es-ES" dirty="0">
                        <a:solidFill>
                          <a:srgbClr val="333333"/>
                        </a:solidFill>
                        <a:effectLst/>
                        <a:latin typeface="Hanken Grotesk" panose="020B060402020202020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dirty="0">
                          <a:solidFill>
                            <a:srgbClr val="333333"/>
                          </a:solidFill>
                        </a:rPr>
                        <a:t>a1a3</a:t>
                      </a:r>
                      <a:endParaRPr lang="es-ES" dirty="0">
                        <a:solidFill>
                          <a:srgbClr val="333333"/>
                        </a:solidFill>
                        <a:effectLst/>
                        <a:latin typeface="Hanken Grotesk" panose="020B060402020202020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578816"/>
                  </a:ext>
                </a:extLst>
              </a:tr>
              <a:tr h="2204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4792360489123468705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11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dirty="0">
                          <a:solidFill>
                            <a:srgbClr val="333333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9,8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rgbClr val="333333"/>
                          </a:solidFill>
                        </a:rPr>
                        <a:t>h2h4</a:t>
                      </a:r>
                      <a:endParaRPr sz="1400" u="none" dirty="0">
                        <a:solidFill>
                          <a:srgbClr val="333333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570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135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3;p47">
            <a:extLst>
              <a:ext uri="{FF2B5EF4-FFF2-40B4-BE49-F238E27FC236}">
                <a16:creationId xmlns:a16="http://schemas.microsoft.com/office/drawing/2014/main" id="{F56C846D-C596-D762-BC18-0A1654893C64}"/>
              </a:ext>
            </a:extLst>
          </p:cNvPr>
          <p:cNvSpPr txBox="1">
            <a:spLocks/>
          </p:cNvSpPr>
          <p:nvPr/>
        </p:nvSpPr>
        <p:spPr>
          <a:xfrm>
            <a:off x="378028" y="132791"/>
            <a:ext cx="60126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333333"/>
                </a:solidFill>
                <a:latin typeface="Figtree Black" charset="0"/>
              </a:rPr>
              <a:t>Búsqueda en profundidad iterativa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5E2CFC-54F7-2D46-886D-5AD9006BA751}"/>
              </a:ext>
            </a:extLst>
          </p:cNvPr>
          <p:cNvSpPr/>
          <p:nvPr/>
        </p:nvSpPr>
        <p:spPr>
          <a:xfrm>
            <a:off x="638210" y="2559720"/>
            <a:ext cx="572700" cy="5727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6FEDAD-A74E-A926-D0B8-F8658BAF53CB}"/>
              </a:ext>
            </a:extLst>
          </p:cNvPr>
          <p:cNvSpPr/>
          <p:nvPr/>
        </p:nvSpPr>
        <p:spPr>
          <a:xfrm>
            <a:off x="2527970" y="1858680"/>
            <a:ext cx="572700" cy="5727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0E87F-88F6-F97C-0060-58ED50FBDA28}"/>
              </a:ext>
            </a:extLst>
          </p:cNvPr>
          <p:cNvSpPr/>
          <p:nvPr/>
        </p:nvSpPr>
        <p:spPr>
          <a:xfrm>
            <a:off x="2527970" y="2559720"/>
            <a:ext cx="572700" cy="5727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3FCFE1-35AB-ABCE-9912-04BD73E596EF}"/>
              </a:ext>
            </a:extLst>
          </p:cNvPr>
          <p:cNvSpPr/>
          <p:nvPr/>
        </p:nvSpPr>
        <p:spPr>
          <a:xfrm>
            <a:off x="2527970" y="3260760"/>
            <a:ext cx="572700" cy="5727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1B93FC-C473-536E-0E6A-C799EA6FC078}"/>
              </a:ext>
            </a:extLst>
          </p:cNvPr>
          <p:cNvSpPr/>
          <p:nvPr/>
        </p:nvSpPr>
        <p:spPr>
          <a:xfrm>
            <a:off x="4417730" y="786771"/>
            <a:ext cx="572700" cy="5727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BAC0AB-D34B-CF56-F737-C833F5930EBF}"/>
              </a:ext>
            </a:extLst>
          </p:cNvPr>
          <p:cNvSpPr/>
          <p:nvPr/>
        </p:nvSpPr>
        <p:spPr>
          <a:xfrm>
            <a:off x="4417730" y="1487811"/>
            <a:ext cx="572700" cy="5727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412554-3690-8C27-FEAB-B234C4A29A81}"/>
              </a:ext>
            </a:extLst>
          </p:cNvPr>
          <p:cNvSpPr/>
          <p:nvPr/>
        </p:nvSpPr>
        <p:spPr>
          <a:xfrm>
            <a:off x="4417730" y="2188851"/>
            <a:ext cx="572700" cy="5727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7AC54C-57AC-A1E2-CC03-4E9844D5EF41}"/>
              </a:ext>
            </a:extLst>
          </p:cNvPr>
          <p:cNvSpPr/>
          <p:nvPr/>
        </p:nvSpPr>
        <p:spPr>
          <a:xfrm>
            <a:off x="4417730" y="2889891"/>
            <a:ext cx="572700" cy="5727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7856E0-4FEC-B998-AB96-E7E85090BFC4}"/>
              </a:ext>
            </a:extLst>
          </p:cNvPr>
          <p:cNvSpPr/>
          <p:nvPr/>
        </p:nvSpPr>
        <p:spPr>
          <a:xfrm>
            <a:off x="4417730" y="3590931"/>
            <a:ext cx="572700" cy="5727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F6FD53-53D7-F7A9-1ED0-EBB2F423ED81}"/>
              </a:ext>
            </a:extLst>
          </p:cNvPr>
          <p:cNvSpPr/>
          <p:nvPr/>
        </p:nvSpPr>
        <p:spPr>
          <a:xfrm>
            <a:off x="4417730" y="4291971"/>
            <a:ext cx="572700" cy="5727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09FC19-6E6B-368F-2FC7-00102E66242F}"/>
              </a:ext>
            </a:extLst>
          </p:cNvPr>
          <p:cNvCxnSpPr>
            <a:stCxn id="3" idx="6"/>
            <a:endCxn id="4" idx="2"/>
          </p:cNvCxnSpPr>
          <p:nvPr/>
        </p:nvCxnSpPr>
        <p:spPr>
          <a:xfrm flipV="1">
            <a:off x="1210910" y="2145030"/>
            <a:ext cx="1317060" cy="701040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A077A9-A440-AAA9-C83F-DC2A2D540E09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1210910" y="2846070"/>
            <a:ext cx="1317060" cy="0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96DB39-58E4-63E0-4D02-BADF194407C7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1210910" y="2846070"/>
            <a:ext cx="1317060" cy="701040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FB6E4E-F02C-E7F3-8DC0-8EE14FDE55D4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3100670" y="1073121"/>
            <a:ext cx="1317060" cy="1071909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FA51B9-52A9-EE59-308E-429D85FFF1BC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3100670" y="1774161"/>
            <a:ext cx="1317060" cy="370869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45E324-CBA1-0E3C-30F3-E50F80BC1F69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3100670" y="2475201"/>
            <a:ext cx="1317060" cy="370869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F692FC-EA5C-4B7A-4EAC-13CA5CA94B4C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100670" y="2846070"/>
            <a:ext cx="1317060" cy="330171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811B11-8559-8473-921C-5077C78FA07E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3100670" y="3547110"/>
            <a:ext cx="1317060" cy="330171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C379B9-E17D-1AE4-F6A0-32E4B327FFD7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3100670" y="3547110"/>
            <a:ext cx="1317060" cy="1031211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7E6B1A6C-CCCE-DFD3-5954-C54586B7D428}"/>
              </a:ext>
            </a:extLst>
          </p:cNvPr>
          <p:cNvSpPr/>
          <p:nvPr/>
        </p:nvSpPr>
        <p:spPr>
          <a:xfrm>
            <a:off x="6307490" y="3590931"/>
            <a:ext cx="572700" cy="572700"/>
          </a:xfrm>
          <a:prstGeom prst="ellipse">
            <a:avLst/>
          </a:prstGeom>
          <a:solidFill>
            <a:srgbClr val="66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05739E-8482-A203-4A12-7D2DA0EF25E6}"/>
              </a:ext>
            </a:extLst>
          </p:cNvPr>
          <p:cNvCxnSpPr>
            <a:cxnSpLocks/>
            <a:stCxn id="12" idx="6"/>
            <a:endCxn id="39" idx="2"/>
          </p:cNvCxnSpPr>
          <p:nvPr/>
        </p:nvCxnSpPr>
        <p:spPr>
          <a:xfrm flipV="1">
            <a:off x="4990430" y="3877281"/>
            <a:ext cx="1317060" cy="701040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CD30F70C-0DE7-FB59-1367-B5EE44C6827A}"/>
              </a:ext>
            </a:extLst>
          </p:cNvPr>
          <p:cNvSpPr/>
          <p:nvPr/>
        </p:nvSpPr>
        <p:spPr>
          <a:xfrm flipH="1">
            <a:off x="5734790" y="3313400"/>
            <a:ext cx="426720" cy="797589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Google Shape;330;p36">
            <a:extLst>
              <a:ext uri="{FF2B5EF4-FFF2-40B4-BE49-F238E27FC236}">
                <a16:creationId xmlns:a16="http://schemas.microsoft.com/office/drawing/2014/main" id="{4B4DD8BC-B0B1-AB18-0C4D-213B929C301E}"/>
              </a:ext>
            </a:extLst>
          </p:cNvPr>
          <p:cNvSpPr txBox="1">
            <a:spLocks/>
          </p:cNvSpPr>
          <p:nvPr/>
        </p:nvSpPr>
        <p:spPr>
          <a:xfrm>
            <a:off x="5167700" y="2974349"/>
            <a:ext cx="171249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Fin de la búsqueda</a:t>
            </a:r>
          </a:p>
        </p:txBody>
      </p:sp>
    </p:spTree>
    <p:extLst>
      <p:ext uri="{BB962C8B-B14F-4D97-AF65-F5344CB8AC3E}">
        <p14:creationId xmlns:p14="http://schemas.microsoft.com/office/powerpoint/2010/main" val="397462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9" grpId="0" animBg="1"/>
      <p:bldP spid="44" grpId="0" animBg="1"/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6E8D9DF7-0926-A183-C508-CE79A7F1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C5BF0FA0-5652-5821-CD6E-D2A3EA43F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Demostración</a:t>
            </a:r>
            <a:endParaRPr dirty="0"/>
          </a:p>
        </p:txBody>
      </p:sp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F4BF6045-34C5-BC6B-561F-F2F80247A6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Presentación de la solución creada</a:t>
            </a:r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7443692C-F4EF-5D36-0B48-FEA5192F39F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192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ídeo demostrativo">
            <a:hlinkClick r:id="" action="ppaction://media"/>
            <a:extLst>
              <a:ext uri="{FF2B5EF4-FFF2-40B4-BE49-F238E27FC236}">
                <a16:creationId xmlns:a16="http://schemas.microsoft.com/office/drawing/2014/main" id="{5B43D7C0-F987-076D-CB94-8E71F920E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203C313E-A4CF-0331-D447-4FAB0740B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62831A20-DF42-CF10-C207-BEEFD16EC3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5A0A5E04-9BC6-C21B-79C2-99ABAA4F8B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s-ES" dirty="0"/>
              <a:t>Conclusiones y posibles líneas futuras</a:t>
            </a:r>
            <a:endParaRPr lang="es-ES" b="1" u="sng" dirty="0"/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FBEAAB33-2767-F775-BBE2-FD227AB23FE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8323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4ED9BBF6-16AF-7296-27EB-AC14256A3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>
            <a:extLst>
              <a:ext uri="{FF2B5EF4-FFF2-40B4-BE49-F238E27FC236}">
                <a16:creationId xmlns:a16="http://schemas.microsoft.com/office/drawing/2014/main" id="{E5752525-9CC6-CD35-978F-7816DCC51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Trabajo futuro</a:t>
            </a:r>
            <a:endParaRPr dirty="0"/>
          </a:p>
        </p:txBody>
      </p:sp>
      <p:sp>
        <p:nvSpPr>
          <p:cNvPr id="466" name="Google Shape;466;p45">
            <a:extLst>
              <a:ext uri="{FF2B5EF4-FFF2-40B4-BE49-F238E27FC236}">
                <a16:creationId xmlns:a16="http://schemas.microsoft.com/office/drawing/2014/main" id="{E5A82872-277A-4869-AF1B-923A51B26D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2349" y="1565625"/>
            <a:ext cx="5242193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Mejorar la función de evaluación, debido a errores cometidos por parte de la IA llegado el tramo final de la partida</a:t>
            </a:r>
            <a:endParaRPr dirty="0"/>
          </a:p>
        </p:txBody>
      </p:sp>
      <p:sp>
        <p:nvSpPr>
          <p:cNvPr id="467" name="Google Shape;467;p45">
            <a:extLst>
              <a:ext uri="{FF2B5EF4-FFF2-40B4-BE49-F238E27FC236}">
                <a16:creationId xmlns:a16="http://schemas.microsoft.com/office/drawing/2014/main" id="{F1164527-D579-4377-0AA4-DBFD017E233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641956" y="2723563"/>
            <a:ext cx="5242201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Mejorar la eficiencia de la generación de movimientos, posiblemente de la mano de los denominados </a:t>
            </a:r>
            <a:r>
              <a:rPr lang="es-ES" i="1" dirty="0" err="1"/>
              <a:t>magic</a:t>
            </a:r>
            <a:r>
              <a:rPr lang="es-ES" i="1" dirty="0"/>
              <a:t> </a:t>
            </a:r>
            <a:r>
              <a:rPr lang="es-ES" i="1" dirty="0" err="1"/>
              <a:t>bitboards</a:t>
            </a:r>
            <a:endParaRPr dirty="0"/>
          </a:p>
        </p:txBody>
      </p:sp>
      <p:sp>
        <p:nvSpPr>
          <p:cNvPr id="468" name="Google Shape;468;p45">
            <a:extLst>
              <a:ext uri="{FF2B5EF4-FFF2-40B4-BE49-F238E27FC236}">
                <a16:creationId xmlns:a16="http://schemas.microsoft.com/office/drawing/2014/main" id="{638B3287-D177-5D8B-4908-BA3E8CA0483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Posibilidad de enfrentarse a otro usuario en línea o, incluso, de ver estadísitcas en un historial de partidas</a:t>
            </a:r>
            <a:endParaRPr dirty="0"/>
          </a:p>
        </p:txBody>
      </p:sp>
      <p:sp>
        <p:nvSpPr>
          <p:cNvPr id="469" name="Google Shape;469;p45">
            <a:extLst>
              <a:ext uri="{FF2B5EF4-FFF2-40B4-BE49-F238E27FC236}">
                <a16:creationId xmlns:a16="http://schemas.microsoft.com/office/drawing/2014/main" id="{3ADAC4B6-C3FF-0EE9-30D2-58703B2FAB5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Mejora de la evaluación</a:t>
            </a:r>
            <a:endParaRPr dirty="0"/>
          </a:p>
        </p:txBody>
      </p:sp>
      <p:sp>
        <p:nvSpPr>
          <p:cNvPr id="470" name="Google Shape;470;p45">
            <a:extLst>
              <a:ext uri="{FF2B5EF4-FFF2-40B4-BE49-F238E27FC236}">
                <a16:creationId xmlns:a16="http://schemas.microsoft.com/office/drawing/2014/main" id="{7E731782-4ADA-F347-FDD7-46A412F95EDF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Mayor eficiencia</a:t>
            </a:r>
            <a:endParaRPr dirty="0"/>
          </a:p>
        </p:txBody>
      </p:sp>
      <p:sp>
        <p:nvSpPr>
          <p:cNvPr id="471" name="Google Shape;471;p45">
            <a:extLst>
              <a:ext uri="{FF2B5EF4-FFF2-40B4-BE49-F238E27FC236}">
                <a16:creationId xmlns:a16="http://schemas.microsoft.com/office/drawing/2014/main" id="{188BEC36-C296-2B7F-FF05-794849F1C64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Nuevas funcionalidades</a:t>
            </a:r>
            <a:endParaRPr dirty="0"/>
          </a:p>
        </p:txBody>
      </p:sp>
      <p:cxnSp>
        <p:nvCxnSpPr>
          <p:cNvPr id="498" name="Google Shape;498;p45">
            <a:extLst>
              <a:ext uri="{FF2B5EF4-FFF2-40B4-BE49-F238E27FC236}">
                <a16:creationId xmlns:a16="http://schemas.microsoft.com/office/drawing/2014/main" id="{16572C15-EE58-CF65-7330-D9FE7E753756}"/>
              </a:ext>
            </a:extLst>
          </p:cNvPr>
          <p:cNvCxnSpPr>
            <a:cxnSpLocks/>
          </p:cNvCxnSpPr>
          <p:nvPr/>
        </p:nvCxnSpPr>
        <p:spPr>
          <a:xfrm>
            <a:off x="1632825" y="1725525"/>
            <a:ext cx="0" cy="344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45">
            <a:extLst>
              <a:ext uri="{FF2B5EF4-FFF2-40B4-BE49-F238E27FC236}">
                <a16:creationId xmlns:a16="http://schemas.microsoft.com/office/drawing/2014/main" id="{4A874CE3-8D59-C014-56A3-ECA8DC1A367F}"/>
              </a:ext>
            </a:extLst>
          </p:cNvPr>
          <p:cNvCxnSpPr>
            <a:cxnSpLocks/>
          </p:cNvCxnSpPr>
          <p:nvPr/>
        </p:nvCxnSpPr>
        <p:spPr>
          <a:xfrm>
            <a:off x="2242425" y="2898275"/>
            <a:ext cx="0" cy="229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45">
            <a:extLst>
              <a:ext uri="{FF2B5EF4-FFF2-40B4-BE49-F238E27FC236}">
                <a16:creationId xmlns:a16="http://schemas.microsoft.com/office/drawing/2014/main" id="{C2CABA40-4066-400D-3835-7E5ACB15DE33}"/>
              </a:ext>
            </a:extLst>
          </p:cNvPr>
          <p:cNvCxnSpPr>
            <a:cxnSpLocks/>
          </p:cNvCxnSpPr>
          <p:nvPr/>
        </p:nvCxnSpPr>
        <p:spPr>
          <a:xfrm>
            <a:off x="2852025" y="4042838"/>
            <a:ext cx="0" cy="118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0301;p78">
            <a:extLst>
              <a:ext uri="{FF2B5EF4-FFF2-40B4-BE49-F238E27FC236}">
                <a16:creationId xmlns:a16="http://schemas.microsoft.com/office/drawing/2014/main" id="{BE85B096-E9E4-DD34-48F9-835831C09C63}"/>
              </a:ext>
            </a:extLst>
          </p:cNvPr>
          <p:cNvGrpSpPr/>
          <p:nvPr/>
        </p:nvGrpSpPr>
        <p:grpSpPr>
          <a:xfrm>
            <a:off x="1493681" y="1368489"/>
            <a:ext cx="278288" cy="357036"/>
            <a:chOff x="-50489600" y="1947400"/>
            <a:chExt cx="233150" cy="299125"/>
          </a:xfrm>
          <a:solidFill>
            <a:srgbClr val="333333"/>
          </a:solidFill>
        </p:grpSpPr>
        <p:sp>
          <p:nvSpPr>
            <p:cNvPr id="3" name="Google Shape;10302;p78">
              <a:extLst>
                <a:ext uri="{FF2B5EF4-FFF2-40B4-BE49-F238E27FC236}">
                  <a16:creationId xmlns:a16="http://schemas.microsoft.com/office/drawing/2014/main" id="{08F016A1-1266-68CC-069E-3CB3976AB00F}"/>
                </a:ext>
              </a:extLst>
            </p:cNvPr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303;p78">
              <a:extLst>
                <a:ext uri="{FF2B5EF4-FFF2-40B4-BE49-F238E27FC236}">
                  <a16:creationId xmlns:a16="http://schemas.microsoft.com/office/drawing/2014/main" id="{FC2E3BED-EE5D-FE7C-3B16-06127BBB5619}"/>
                </a:ext>
              </a:extLst>
            </p:cNvPr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9567;p76">
            <a:extLst>
              <a:ext uri="{FF2B5EF4-FFF2-40B4-BE49-F238E27FC236}">
                <a16:creationId xmlns:a16="http://schemas.microsoft.com/office/drawing/2014/main" id="{1700C719-8438-345D-6557-FC6D849841BB}"/>
              </a:ext>
            </a:extLst>
          </p:cNvPr>
          <p:cNvGrpSpPr/>
          <p:nvPr/>
        </p:nvGrpSpPr>
        <p:grpSpPr>
          <a:xfrm>
            <a:off x="2059753" y="2550022"/>
            <a:ext cx="365344" cy="289753"/>
            <a:chOff x="-62882850" y="1999375"/>
            <a:chExt cx="315850" cy="250500"/>
          </a:xfrm>
          <a:solidFill>
            <a:srgbClr val="333333"/>
          </a:solidFill>
        </p:grpSpPr>
        <p:sp>
          <p:nvSpPr>
            <p:cNvPr id="6" name="Google Shape;9568;p76">
              <a:extLst>
                <a:ext uri="{FF2B5EF4-FFF2-40B4-BE49-F238E27FC236}">
                  <a16:creationId xmlns:a16="http://schemas.microsoft.com/office/drawing/2014/main" id="{30CD087D-8093-C9CF-A812-B55AC52E4D5D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69;p76">
              <a:extLst>
                <a:ext uri="{FF2B5EF4-FFF2-40B4-BE49-F238E27FC236}">
                  <a16:creationId xmlns:a16="http://schemas.microsoft.com/office/drawing/2014/main" id="{9D7421A4-C16F-5521-FA54-3098B74B3E9C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0959;p80">
            <a:extLst>
              <a:ext uri="{FF2B5EF4-FFF2-40B4-BE49-F238E27FC236}">
                <a16:creationId xmlns:a16="http://schemas.microsoft.com/office/drawing/2014/main" id="{E77A25D4-B512-A2DF-07BE-3DD470A5201C}"/>
              </a:ext>
            </a:extLst>
          </p:cNvPr>
          <p:cNvSpPr/>
          <p:nvPr/>
        </p:nvSpPr>
        <p:spPr>
          <a:xfrm>
            <a:off x="2718048" y="3577666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111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>
          <a:extLst>
            <a:ext uri="{FF2B5EF4-FFF2-40B4-BE49-F238E27FC236}">
              <a16:creationId xmlns:a16="http://schemas.microsoft.com/office/drawing/2014/main" id="{41BCD386-CD13-4CF9-D96E-9B2F0CB05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8">
            <a:extLst>
              <a:ext uri="{FF2B5EF4-FFF2-40B4-BE49-F238E27FC236}">
                <a16:creationId xmlns:a16="http://schemas.microsoft.com/office/drawing/2014/main" id="{21A1600C-226E-B8AB-BEE7-37561E6E4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Referencias</a:t>
            </a:r>
            <a:endParaRPr dirty="0"/>
          </a:p>
        </p:txBody>
      </p:sp>
      <p:sp>
        <p:nvSpPr>
          <p:cNvPr id="596" name="Google Shape;596;p48">
            <a:extLst>
              <a:ext uri="{FF2B5EF4-FFF2-40B4-BE49-F238E27FC236}">
                <a16:creationId xmlns:a16="http://schemas.microsoft.com/office/drawing/2014/main" id="{30E5BE72-FB83-4865-5149-97EDD60760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es-ES" b="1" dirty="0" err="1"/>
              <a:t>Manim</a:t>
            </a:r>
            <a:r>
              <a:rPr lang="es-ES" dirty="0"/>
              <a:t> – Biblioteca de Python para animaciones matemáticas.</a:t>
            </a:r>
            <a:endParaRPr dirty="0"/>
          </a:p>
          <a:p>
            <a:pPr lvl="1" indent="-317500">
              <a:buSzPts val="1400"/>
              <a:buFont typeface="Hanken Grotesk Light"/>
              <a:buChar char="○"/>
            </a:pPr>
            <a:r>
              <a:rPr lang="es-ES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https://www.manim.community/</a:t>
            </a:r>
            <a:endParaRPr lang="en-GB" dirty="0">
              <a:solidFill>
                <a:srgbClr val="002060"/>
              </a:solidFill>
            </a:endParaRPr>
          </a:p>
          <a:p>
            <a:pPr lvl="0" indent="-317500">
              <a:spcBef>
                <a:spcPts val="1000"/>
              </a:spcBef>
              <a:buSzPts val="1400"/>
            </a:pPr>
            <a:r>
              <a:rPr lang="es-ES" b="1" dirty="0" err="1"/>
              <a:t>Carbon</a:t>
            </a:r>
            <a:r>
              <a:rPr lang="es-ES" dirty="0"/>
              <a:t> – Generador de imágenes de código fuente.</a:t>
            </a:r>
            <a:endParaRPr lang="en-GB" dirty="0"/>
          </a:p>
          <a:p>
            <a:pPr lvl="1" indent="-317500">
              <a:buSzPts val="1400"/>
              <a:buFont typeface="Hanken Grotesk Light"/>
              <a:buChar char="○"/>
            </a:pPr>
            <a:r>
              <a:rPr lang="es-ES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https://carbon.now.sh/</a:t>
            </a:r>
            <a:endParaRPr dirty="0">
              <a:solidFill>
                <a:srgbClr val="002060"/>
              </a:solidFill>
            </a:endParaRPr>
          </a:p>
          <a:p>
            <a:pPr lvl="0" indent="-317500">
              <a:spcBef>
                <a:spcPts val="1000"/>
              </a:spcBef>
              <a:buSzPts val="1400"/>
            </a:pPr>
            <a:r>
              <a:rPr lang="es-ES" b="1" dirty="0" err="1"/>
              <a:t>Slidesgo</a:t>
            </a:r>
            <a:r>
              <a:rPr lang="es-ES" dirty="0"/>
              <a:t> – Plantillas profesionales para presentaciones.</a:t>
            </a:r>
            <a:endParaRPr dirty="0"/>
          </a:p>
          <a:p>
            <a:pPr lvl="1" indent="-317500">
              <a:buSzPts val="1400"/>
              <a:buFont typeface="Hanken Grotesk Light"/>
              <a:buChar char="○"/>
            </a:pPr>
            <a:r>
              <a:rPr lang="es-ES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</a:t>
            </a:r>
            <a:endParaRPr lang="es-ES" dirty="0">
              <a:solidFill>
                <a:srgbClr val="002060"/>
              </a:solidFill>
            </a:endParaRPr>
          </a:p>
          <a:p>
            <a:pPr lvl="0" indent="-317500">
              <a:spcBef>
                <a:spcPts val="1000"/>
              </a:spcBef>
              <a:buSzPts val="1400"/>
            </a:pPr>
            <a:r>
              <a:rPr lang="es-ES" b="1" dirty="0" err="1"/>
              <a:t>Freepik</a:t>
            </a:r>
            <a:r>
              <a:rPr lang="es-ES" dirty="0"/>
              <a:t> – Recursos gráficos y vectores gratuitos.</a:t>
            </a:r>
          </a:p>
          <a:p>
            <a:pPr lvl="1" indent="-317500">
              <a:buSzPts val="1400"/>
              <a:buFont typeface="Hanken Grotesk Light"/>
              <a:buChar char="○"/>
            </a:pPr>
            <a:r>
              <a:rPr lang="es-ES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</a:t>
            </a:r>
            <a:endParaRPr lang="es-E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289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21D4361B-D181-1E71-F461-B5F1E59F9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0">
            <a:extLst>
              <a:ext uri="{FF2B5EF4-FFF2-40B4-BE49-F238E27FC236}">
                <a16:creationId xmlns:a16="http://schemas.microsoft.com/office/drawing/2014/main" id="{5B6580B3-5D25-FB5B-1072-D9DD9DCF06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5FA2D8C9-062D-1DF9-DD22-CB7823487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2035145"/>
            <a:ext cx="7917180" cy="30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3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yellow line on a transparent background&#10;&#10;AI-generated content may be incorrect.">
            <a:extLst>
              <a:ext uri="{FF2B5EF4-FFF2-40B4-BE49-F238E27FC236}">
                <a16:creationId xmlns:a16="http://schemas.microsoft.com/office/drawing/2014/main" id="{21253B4E-D26A-AA84-21A4-34705C6C7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3367" y="719646"/>
            <a:ext cx="1072969" cy="1072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94CDD1-AFD7-918A-7557-37D64E23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Motores</a:t>
            </a:r>
            <a:r>
              <a:rPr lang="en-GB" dirty="0"/>
              <a:t> de </a:t>
            </a:r>
            <a:r>
              <a:rPr lang="en-GB" dirty="0" err="1"/>
              <a:t>ajedrez</a:t>
            </a:r>
            <a:endParaRPr lang="es-ES" dirty="0"/>
          </a:p>
        </p:txBody>
      </p:sp>
      <p:pic>
        <p:nvPicPr>
          <p:cNvPr id="4" name="Picture 3" descr="A fish on a green and black square&#10;&#10;AI-generated content may be incorrect.">
            <a:extLst>
              <a:ext uri="{FF2B5EF4-FFF2-40B4-BE49-F238E27FC236}">
                <a16:creationId xmlns:a16="http://schemas.microsoft.com/office/drawing/2014/main" id="{FF6F974F-2E07-0E0C-626F-E182AD007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231230"/>
            <a:ext cx="1844040" cy="184404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4A3EBE3-D425-2FDE-AA27-EDB46DFCC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000" y="3288775"/>
            <a:ext cx="2434588" cy="1217294"/>
          </a:xfrm>
          <a:prstGeom prst="rect">
            <a:avLst/>
          </a:prstGeom>
        </p:spPr>
      </p:pic>
      <p:pic>
        <p:nvPicPr>
          <p:cNvPr id="14" name="Picture 13" descr="A person playing chess with a person sitting at a table&#10;&#10;AI-generated content may be incorrect.">
            <a:extLst>
              <a:ext uri="{FF2B5EF4-FFF2-40B4-BE49-F238E27FC236}">
                <a16:creationId xmlns:a16="http://schemas.microsoft.com/office/drawing/2014/main" id="{D1315B74-C63C-4F15-C190-767CA0590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7680" y="1690346"/>
            <a:ext cx="5002667" cy="3093316"/>
          </a:xfrm>
          <a:prstGeom prst="rect">
            <a:avLst/>
          </a:prstGeom>
        </p:spPr>
      </p:pic>
      <p:sp>
        <p:nvSpPr>
          <p:cNvPr id="16" name="Google Shape;337;p37">
            <a:extLst>
              <a:ext uri="{FF2B5EF4-FFF2-40B4-BE49-F238E27FC236}">
                <a16:creationId xmlns:a16="http://schemas.microsoft.com/office/drawing/2014/main" id="{A2788FB4-9048-01EE-E410-A5FE91FF180B}"/>
              </a:ext>
            </a:extLst>
          </p:cNvPr>
          <p:cNvSpPr txBox="1">
            <a:spLocks/>
          </p:cNvSpPr>
          <p:nvPr/>
        </p:nvSpPr>
        <p:spPr>
          <a:xfrm>
            <a:off x="2564040" y="1754954"/>
            <a:ext cx="6342068" cy="77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Lenguaje: C++</a:t>
            </a:r>
          </a:p>
          <a:p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Muy rápido y eficiente en </a:t>
            </a:r>
            <a:r>
              <a:rPr lang="es-ES" dirty="0" err="1">
                <a:solidFill>
                  <a:srgbClr val="333333"/>
                </a:solidFill>
                <a:latin typeface="Hanken Grotesk" panose="020B0604020202020204" charset="0"/>
              </a:rPr>
              <a:t>CPUs</a:t>
            </a:r>
            <a:endParaRPr lang="es-ES" dirty="0">
              <a:solidFill>
                <a:srgbClr val="333333"/>
              </a:solidFill>
              <a:latin typeface="Hanken Grotesk" panose="020B0604020202020204" charset="0"/>
            </a:endParaRPr>
          </a:p>
          <a:p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El motor más dominante actualmente</a:t>
            </a:r>
            <a:endParaRPr lang="en-GB" dirty="0">
              <a:solidFill>
                <a:srgbClr val="333333"/>
              </a:solidFill>
              <a:latin typeface="Hanken Grotesk" panose="020B0604020202020204" charset="0"/>
            </a:endParaRPr>
          </a:p>
        </p:txBody>
      </p:sp>
      <p:sp>
        <p:nvSpPr>
          <p:cNvPr id="20" name="Google Shape;319;p35">
            <a:extLst>
              <a:ext uri="{FF2B5EF4-FFF2-40B4-BE49-F238E27FC236}">
                <a16:creationId xmlns:a16="http://schemas.microsoft.com/office/drawing/2014/main" id="{BB2CBA26-8569-CD58-7A1D-5379EFE0CBED}"/>
              </a:ext>
            </a:extLst>
          </p:cNvPr>
          <p:cNvSpPr txBox="1">
            <a:spLocks/>
          </p:cNvSpPr>
          <p:nvPr/>
        </p:nvSpPr>
        <p:spPr>
          <a:xfrm>
            <a:off x="2543392" y="146831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 err="1">
                <a:solidFill>
                  <a:srgbClr val="333333"/>
                </a:solidFill>
                <a:latin typeface="Figtree Black" panose="020B0604020202020204" charset="0"/>
              </a:rPr>
              <a:t>Stockfish</a:t>
            </a:r>
            <a:endParaRPr lang="es-ES" sz="1800" dirty="0">
              <a:solidFill>
                <a:srgbClr val="333333"/>
              </a:solidFill>
              <a:latin typeface="Figtree Black" panose="020B0604020202020204" charset="0"/>
            </a:endParaRPr>
          </a:p>
        </p:txBody>
      </p:sp>
      <p:sp>
        <p:nvSpPr>
          <p:cNvPr id="21" name="Google Shape;337;p37">
            <a:extLst>
              <a:ext uri="{FF2B5EF4-FFF2-40B4-BE49-F238E27FC236}">
                <a16:creationId xmlns:a16="http://schemas.microsoft.com/office/drawing/2014/main" id="{5C97923E-3191-CDCA-BD93-0A0CF2A5C70A}"/>
              </a:ext>
            </a:extLst>
          </p:cNvPr>
          <p:cNvSpPr txBox="1">
            <a:spLocks/>
          </p:cNvSpPr>
          <p:nvPr/>
        </p:nvSpPr>
        <p:spPr>
          <a:xfrm>
            <a:off x="3175236" y="3708678"/>
            <a:ext cx="6342068" cy="77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Emplea el árbol de búsqueda Monte Carlo</a:t>
            </a:r>
          </a:p>
          <a:p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Su procesamiento radica en las </a:t>
            </a:r>
            <a:r>
              <a:rPr lang="es-ES" dirty="0" err="1">
                <a:solidFill>
                  <a:srgbClr val="333333"/>
                </a:solidFill>
                <a:latin typeface="Hanken Grotesk" panose="020B0604020202020204" charset="0"/>
              </a:rPr>
              <a:t>GPUs</a:t>
            </a:r>
            <a:endParaRPr lang="es-ES" dirty="0">
              <a:solidFill>
                <a:srgbClr val="333333"/>
              </a:solidFill>
              <a:latin typeface="Hanken Grotesk" panose="020B0604020202020204" charset="0"/>
            </a:endParaRPr>
          </a:p>
        </p:txBody>
      </p:sp>
      <p:sp>
        <p:nvSpPr>
          <p:cNvPr id="22" name="Google Shape;319;p35">
            <a:extLst>
              <a:ext uri="{FF2B5EF4-FFF2-40B4-BE49-F238E27FC236}">
                <a16:creationId xmlns:a16="http://schemas.microsoft.com/office/drawing/2014/main" id="{72A12D65-37E3-DD64-FB33-C7DA8DFC0879}"/>
              </a:ext>
            </a:extLst>
          </p:cNvPr>
          <p:cNvSpPr txBox="1">
            <a:spLocks/>
          </p:cNvSpPr>
          <p:nvPr/>
        </p:nvSpPr>
        <p:spPr>
          <a:xfrm>
            <a:off x="3154588" y="3422034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 err="1">
                <a:solidFill>
                  <a:srgbClr val="333333"/>
                </a:solidFill>
                <a:latin typeface="Figtree Black" panose="020B0604020202020204" charset="0"/>
              </a:rPr>
              <a:t>Leela</a:t>
            </a:r>
            <a:r>
              <a:rPr lang="es-ES" sz="1800" dirty="0">
                <a:solidFill>
                  <a:srgbClr val="333333"/>
                </a:solidFill>
                <a:latin typeface="Figtree Black" panose="020B0604020202020204" charset="0"/>
              </a:rPr>
              <a:t> </a:t>
            </a:r>
            <a:r>
              <a:rPr lang="es-ES" sz="1800" dirty="0" err="1">
                <a:solidFill>
                  <a:srgbClr val="333333"/>
                </a:solidFill>
                <a:latin typeface="Figtree Black" panose="020B0604020202020204" charset="0"/>
              </a:rPr>
              <a:t>Chess</a:t>
            </a:r>
            <a:r>
              <a:rPr lang="es-ES" sz="1800" dirty="0">
                <a:solidFill>
                  <a:srgbClr val="333333"/>
                </a:solidFill>
                <a:latin typeface="Figtree Black" panose="020B0604020202020204" charset="0"/>
              </a:rPr>
              <a:t> Zero</a:t>
            </a:r>
          </a:p>
        </p:txBody>
      </p:sp>
      <p:sp>
        <p:nvSpPr>
          <p:cNvPr id="23" name="Google Shape;337;p37">
            <a:extLst>
              <a:ext uri="{FF2B5EF4-FFF2-40B4-BE49-F238E27FC236}">
                <a16:creationId xmlns:a16="http://schemas.microsoft.com/office/drawing/2014/main" id="{B03431E1-58F8-4265-F12C-8D050CFD1245}"/>
              </a:ext>
            </a:extLst>
          </p:cNvPr>
          <p:cNvSpPr txBox="1">
            <a:spLocks/>
          </p:cNvSpPr>
          <p:nvPr/>
        </p:nvSpPr>
        <p:spPr>
          <a:xfrm>
            <a:off x="720000" y="1013460"/>
            <a:ext cx="7704000" cy="771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Posiblemente, el caso más famoso sea el de </a:t>
            </a:r>
            <a:r>
              <a:rPr lang="es-ES" b="1" dirty="0">
                <a:solidFill>
                  <a:srgbClr val="333333"/>
                </a:solidFill>
                <a:latin typeface="Hanken Grotesk" panose="020B0604020202020204" charset="0"/>
              </a:rPr>
              <a:t>Deep Blue</a:t>
            </a:r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, un superordenador creado por IBM que en 1996 derrotó a Garry </a:t>
            </a:r>
            <a:r>
              <a:rPr lang="es-ES" dirty="0" err="1">
                <a:solidFill>
                  <a:srgbClr val="333333"/>
                </a:solidFill>
                <a:latin typeface="Hanken Grotesk" panose="020B0604020202020204" charset="0"/>
              </a:rPr>
              <a:t>Kasparov</a:t>
            </a:r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 en una partida de ajedrez, convirtiéndose en la primera máquina en derrotar a un vigente campeón del mundo, siendo todo un hito en la historial de la inteligencia artificial.</a:t>
            </a:r>
            <a:endParaRPr lang="en-GB" dirty="0">
              <a:solidFill>
                <a:srgbClr val="333333"/>
              </a:solidFill>
              <a:latin typeface="Hanken Grotesk" panose="020B0604020202020204" charset="0"/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801C1A3-474F-E2B1-F7CE-75446F226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058902"/>
              </p:ext>
            </p:extLst>
          </p:nvPr>
        </p:nvGraphicFramePr>
        <p:xfrm>
          <a:off x="827875" y="2093404"/>
          <a:ext cx="2662872" cy="2690258"/>
        </p:xfrm>
        <a:graphic>
          <a:graphicData uri="http://schemas.openxmlformats.org/drawingml/2006/table">
            <a:tbl>
              <a:tblPr>
                <a:noFill/>
                <a:tableStyleId>{F97E1D91-8809-4136-B576-64C68A82E0C7}</a:tableStyleId>
              </a:tblPr>
              <a:tblGrid>
                <a:gridCol w="720670">
                  <a:extLst>
                    <a:ext uri="{9D8B030D-6E8A-4147-A177-3AD203B41FA5}">
                      <a16:colId xmlns:a16="http://schemas.microsoft.com/office/drawing/2014/main" val="1153184163"/>
                    </a:ext>
                  </a:extLst>
                </a:gridCol>
                <a:gridCol w="1066147">
                  <a:extLst>
                    <a:ext uri="{9D8B030D-6E8A-4147-A177-3AD203B41FA5}">
                      <a16:colId xmlns:a16="http://schemas.microsoft.com/office/drawing/2014/main" val="527070785"/>
                    </a:ext>
                  </a:extLst>
                </a:gridCol>
                <a:gridCol w="876055">
                  <a:extLst>
                    <a:ext uri="{9D8B030D-6E8A-4147-A177-3AD203B41FA5}">
                      <a16:colId xmlns:a16="http://schemas.microsoft.com/office/drawing/2014/main" val="3869655385"/>
                    </a:ext>
                  </a:extLst>
                </a:gridCol>
              </a:tblGrid>
              <a:tr h="293988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bg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Encuentro de 1996</a:t>
                      </a:r>
                      <a:endParaRPr sz="1000" dirty="0">
                        <a:solidFill>
                          <a:schemeClr val="bg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17710"/>
                  </a:ext>
                </a:extLst>
              </a:tr>
              <a:tr h="2939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u="none" dirty="0">
                          <a:solidFill>
                            <a:schemeClr val="dk1"/>
                          </a:solidFill>
                          <a:latin typeface="Figtree Blac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Blancas</a:t>
                      </a:r>
                      <a:endParaRPr sz="1000" b="0" u="none" dirty="0">
                        <a:solidFill>
                          <a:schemeClr val="dk1"/>
                        </a:solidFill>
                        <a:latin typeface="Figtree Blac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u="none" dirty="0">
                          <a:solidFill>
                            <a:schemeClr val="dk1"/>
                          </a:solidFill>
                          <a:latin typeface="Figtree Blac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Negras</a:t>
                      </a:r>
                      <a:endParaRPr sz="1000" b="0" u="none" dirty="0">
                        <a:solidFill>
                          <a:schemeClr val="dk1"/>
                        </a:solidFill>
                        <a:latin typeface="Figtree Blac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u="none" dirty="0">
                          <a:solidFill>
                            <a:schemeClr val="dk1"/>
                          </a:solidFill>
                          <a:latin typeface="Figtree Blac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Resultado</a:t>
                      </a:r>
                      <a:endParaRPr sz="1000" b="0" u="none" dirty="0">
                        <a:solidFill>
                          <a:schemeClr val="dk1"/>
                        </a:solidFill>
                        <a:latin typeface="Figtree Blac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431121"/>
                  </a:ext>
                </a:extLst>
              </a:tr>
              <a:tr h="2829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 u="none" dirty="0">
                          <a:solidFill>
                            <a:srgbClr val="AA0A06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Deep Blue</a:t>
                      </a:r>
                      <a:endParaRPr sz="900" b="1" u="none" dirty="0">
                        <a:solidFill>
                          <a:srgbClr val="AA0A06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Kasparov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1-0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72482"/>
                  </a:ext>
                </a:extLst>
              </a:tr>
              <a:tr h="2829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 u="none" dirty="0">
                          <a:solidFill>
                            <a:srgbClr val="AA0A06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Kasparov</a:t>
                      </a:r>
                      <a:endParaRPr sz="900" b="1" u="none" dirty="0">
                        <a:solidFill>
                          <a:srgbClr val="AA0A06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Deep Blue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1-0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832951"/>
                  </a:ext>
                </a:extLst>
              </a:tr>
              <a:tr h="2829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Deep Blue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Kasparov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½-½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528443"/>
                  </a:ext>
                </a:extLst>
              </a:tr>
              <a:tr h="2829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Kasparov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Deep Blue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Hanken Grotesk" panose="020B0604020202020204" charset="0"/>
                          <a:ea typeface="Arial"/>
                          <a:cs typeface="Arial"/>
                          <a:sym typeface="Arial"/>
                        </a:rPr>
                        <a:t>½-½</a:t>
                      </a:r>
                      <a:endParaRPr lang="es-ES"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751856"/>
                  </a:ext>
                </a:extLst>
              </a:tr>
              <a:tr h="2829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Deep Blue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 u="none" dirty="0">
                          <a:solidFill>
                            <a:srgbClr val="AA0A06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Kasparov</a:t>
                      </a:r>
                      <a:endParaRPr sz="900" b="1" u="none" dirty="0">
                        <a:solidFill>
                          <a:srgbClr val="AA0A06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0-1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5290"/>
                  </a:ext>
                </a:extLst>
              </a:tr>
              <a:tr h="2829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 u="none" dirty="0">
                          <a:solidFill>
                            <a:srgbClr val="AA0A06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Kasparov</a:t>
                      </a:r>
                      <a:endParaRPr sz="900" b="1" u="none" dirty="0">
                        <a:solidFill>
                          <a:srgbClr val="AA0A06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Deep Blue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dirty="0">
                          <a:solidFill>
                            <a:schemeClr val="dk1"/>
                          </a:solidFill>
                          <a:latin typeface="Hanken Grotesk" panose="020B0604020202020204" charset="0"/>
                          <a:ea typeface="Figtree Black"/>
                          <a:cs typeface="Figtree Black"/>
                          <a:sym typeface="Figtree Black"/>
                        </a:rPr>
                        <a:t>1-0</a:t>
                      </a:r>
                      <a:endParaRPr sz="900" u="none" dirty="0">
                        <a:solidFill>
                          <a:schemeClr val="dk1"/>
                        </a:solidFill>
                        <a:latin typeface="Hanken Grotesk" panose="020B0604020202020204" charset="0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675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26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DCE64B50-9C61-A688-EECF-FCD3F1F80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C756E15D-7E41-6D17-0423-55BCAAA831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268C4119-0BD8-2F89-D45F-CC67065862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s-ES" dirty="0"/>
              <a:t>Objetivos que se pretenden alcanzar</a:t>
            </a:r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E4C23A66-E7A4-FC15-0B77-6889EDB13A4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07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>
          <a:extLst>
            <a:ext uri="{FF2B5EF4-FFF2-40B4-BE49-F238E27FC236}">
              <a16:creationId xmlns:a16="http://schemas.microsoft.com/office/drawing/2014/main" id="{B6845894-7F63-EAAF-EC5A-D655D78E2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6582DE9-8FFB-3308-9311-EABBCE87DC5D}"/>
              </a:ext>
            </a:extLst>
          </p:cNvPr>
          <p:cNvSpPr/>
          <p:nvPr/>
        </p:nvSpPr>
        <p:spPr>
          <a:xfrm>
            <a:off x="2296854" y="1337446"/>
            <a:ext cx="635400" cy="635400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3" name="Google Shape;543;p47">
            <a:extLst>
              <a:ext uri="{FF2B5EF4-FFF2-40B4-BE49-F238E27FC236}">
                <a16:creationId xmlns:a16="http://schemas.microsoft.com/office/drawing/2014/main" id="{93D4ADE3-7C57-4D10-8E48-6CB550724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del proyecto</a:t>
            </a:r>
            <a:endParaRPr dirty="0"/>
          </a:p>
        </p:txBody>
      </p:sp>
      <p:sp>
        <p:nvSpPr>
          <p:cNvPr id="544" name="Google Shape;544;p47">
            <a:extLst>
              <a:ext uri="{FF2B5EF4-FFF2-40B4-BE49-F238E27FC236}">
                <a16:creationId xmlns:a16="http://schemas.microsoft.com/office/drawing/2014/main" id="{F3FB7471-6284-1F4E-C0B2-50AEF49F6E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4802" y="1965762"/>
            <a:ext cx="2508001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Crear un tablero de ajedrez funcional</a:t>
            </a:r>
            <a:endParaRPr dirty="0"/>
          </a:p>
        </p:txBody>
      </p:sp>
      <p:sp>
        <p:nvSpPr>
          <p:cNvPr id="545" name="Google Shape;545;p47">
            <a:extLst>
              <a:ext uri="{FF2B5EF4-FFF2-40B4-BE49-F238E27FC236}">
                <a16:creationId xmlns:a16="http://schemas.microsoft.com/office/drawing/2014/main" id="{43EAC07C-0A91-3491-C469-BBCB0B88DD1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71196" y="1973628"/>
            <a:ext cx="2508002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Gestionar las situaciones de jaque, jaque mate y tablas</a:t>
            </a:r>
            <a:endParaRPr dirty="0"/>
          </a:p>
        </p:txBody>
      </p:sp>
      <p:sp>
        <p:nvSpPr>
          <p:cNvPr id="549" name="Google Shape;549;p47">
            <a:extLst>
              <a:ext uri="{FF2B5EF4-FFF2-40B4-BE49-F238E27FC236}">
                <a16:creationId xmlns:a16="http://schemas.microsoft.com/office/drawing/2014/main" id="{BC12948F-0813-D34E-81D4-49B2856C294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64803" y="3564931"/>
            <a:ext cx="2508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Permitir configurar los parámetros de la partida antes de empezarla</a:t>
            </a:r>
            <a:endParaRPr dirty="0"/>
          </a:p>
        </p:txBody>
      </p:sp>
      <p:sp>
        <p:nvSpPr>
          <p:cNvPr id="550" name="Google Shape;550;p47">
            <a:extLst>
              <a:ext uri="{FF2B5EF4-FFF2-40B4-BE49-F238E27FC236}">
                <a16:creationId xmlns:a16="http://schemas.microsoft.com/office/drawing/2014/main" id="{E3B11612-A1E0-38AB-C3BA-AD9B4517765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271196" y="3557065"/>
            <a:ext cx="2508001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Modo de juego contra otro jugador</a:t>
            </a:r>
            <a:endParaRPr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C0A5720-D36D-A51F-9E75-C4821AFD8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281" y="1330362"/>
            <a:ext cx="635400" cy="635400"/>
          </a:xfrm>
          <a:prstGeom prst="rect">
            <a:avLst/>
          </a:prstGeom>
        </p:spPr>
      </p:pic>
      <p:grpSp>
        <p:nvGrpSpPr>
          <p:cNvPr id="20" name="Google Shape;9873;p76">
            <a:extLst>
              <a:ext uri="{FF2B5EF4-FFF2-40B4-BE49-F238E27FC236}">
                <a16:creationId xmlns:a16="http://schemas.microsoft.com/office/drawing/2014/main" id="{E6B2FBB2-529D-134E-5DD6-2A666542550E}"/>
              </a:ext>
            </a:extLst>
          </p:cNvPr>
          <p:cNvGrpSpPr/>
          <p:nvPr/>
        </p:nvGrpSpPr>
        <p:grpSpPr>
          <a:xfrm>
            <a:off x="6193990" y="2921665"/>
            <a:ext cx="662410" cy="660625"/>
            <a:chOff x="2141000" y="1954475"/>
            <a:chExt cx="296975" cy="296175"/>
          </a:xfrm>
          <a:solidFill>
            <a:srgbClr val="333333"/>
          </a:solidFill>
        </p:grpSpPr>
        <p:sp>
          <p:nvSpPr>
            <p:cNvPr id="21" name="Google Shape;9874;p76">
              <a:extLst>
                <a:ext uri="{FF2B5EF4-FFF2-40B4-BE49-F238E27FC236}">
                  <a16:creationId xmlns:a16="http://schemas.microsoft.com/office/drawing/2014/main" id="{B2B64362-6D94-E20B-978F-03B54479E791}"/>
                </a:ext>
              </a:extLst>
            </p:cNvPr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875;p76">
              <a:extLst>
                <a:ext uri="{FF2B5EF4-FFF2-40B4-BE49-F238E27FC236}">
                  <a16:creationId xmlns:a16="http://schemas.microsoft.com/office/drawing/2014/main" id="{0B518A15-3F36-53E8-D2D3-A19177AD6336}"/>
                </a:ext>
              </a:extLst>
            </p:cNvPr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76;p76">
              <a:extLst>
                <a:ext uri="{FF2B5EF4-FFF2-40B4-BE49-F238E27FC236}">
                  <a16:creationId xmlns:a16="http://schemas.microsoft.com/office/drawing/2014/main" id="{0BE23347-2170-58AF-20A0-90B92EB03E97}"/>
                </a:ext>
              </a:extLst>
            </p:cNvPr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877;p76">
              <a:extLst>
                <a:ext uri="{FF2B5EF4-FFF2-40B4-BE49-F238E27FC236}">
                  <a16:creationId xmlns:a16="http://schemas.microsoft.com/office/drawing/2014/main" id="{7B8D0CFB-748C-32DE-EA08-3EA0C4816B72}"/>
                </a:ext>
              </a:extLst>
            </p:cNvPr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973;p74">
            <a:extLst>
              <a:ext uri="{FF2B5EF4-FFF2-40B4-BE49-F238E27FC236}">
                <a16:creationId xmlns:a16="http://schemas.microsoft.com/office/drawing/2014/main" id="{EDE35F02-1FCC-6296-93C4-6C2F32C0C9FF}"/>
              </a:ext>
            </a:extLst>
          </p:cNvPr>
          <p:cNvGrpSpPr/>
          <p:nvPr/>
        </p:nvGrpSpPr>
        <p:grpSpPr>
          <a:xfrm>
            <a:off x="2332452" y="2994212"/>
            <a:ext cx="572700" cy="572700"/>
            <a:chOff x="2676100" y="832575"/>
            <a:chExt cx="483125" cy="483125"/>
          </a:xfrm>
          <a:solidFill>
            <a:srgbClr val="333333"/>
          </a:solidFill>
        </p:grpSpPr>
        <p:sp>
          <p:nvSpPr>
            <p:cNvPr id="26" name="Google Shape;8974;p74">
              <a:extLst>
                <a:ext uri="{FF2B5EF4-FFF2-40B4-BE49-F238E27FC236}">
                  <a16:creationId xmlns:a16="http://schemas.microsoft.com/office/drawing/2014/main" id="{8D921137-6A88-5A8E-3DB1-6D225AB03710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8975;p74">
              <a:extLst>
                <a:ext uri="{FF2B5EF4-FFF2-40B4-BE49-F238E27FC236}">
                  <a16:creationId xmlns:a16="http://schemas.microsoft.com/office/drawing/2014/main" id="{39D37061-C000-118F-9FDD-4D893248A8E4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8976;p74">
              <a:extLst>
                <a:ext uri="{FF2B5EF4-FFF2-40B4-BE49-F238E27FC236}">
                  <a16:creationId xmlns:a16="http://schemas.microsoft.com/office/drawing/2014/main" id="{E47D58A8-F533-14CA-436E-809552620019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386DC14-0442-967D-FD0F-6D3C04A4E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0230" y="1337446"/>
            <a:ext cx="635400" cy="6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4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>
          <a:extLst>
            <a:ext uri="{FF2B5EF4-FFF2-40B4-BE49-F238E27FC236}">
              <a16:creationId xmlns:a16="http://schemas.microsoft.com/office/drawing/2014/main" id="{AB1178E8-FC24-4CDF-0351-905D52FD3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>
            <a:extLst>
              <a:ext uri="{FF2B5EF4-FFF2-40B4-BE49-F238E27FC236}">
                <a16:creationId xmlns:a16="http://schemas.microsoft.com/office/drawing/2014/main" id="{BD36BCBB-33E0-79A3-3A16-67663B308F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del proyecto</a:t>
            </a:r>
            <a:endParaRPr dirty="0"/>
          </a:p>
        </p:txBody>
      </p:sp>
      <p:sp>
        <p:nvSpPr>
          <p:cNvPr id="544" name="Google Shape;544;p47">
            <a:extLst>
              <a:ext uri="{FF2B5EF4-FFF2-40B4-BE49-F238E27FC236}">
                <a16:creationId xmlns:a16="http://schemas.microsoft.com/office/drawing/2014/main" id="{DFFCEC62-59F6-962A-824F-0C155A0389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4802" y="1965762"/>
            <a:ext cx="2508001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Modo de juego contra la máquina</a:t>
            </a:r>
            <a:endParaRPr dirty="0"/>
          </a:p>
        </p:txBody>
      </p:sp>
      <p:sp>
        <p:nvSpPr>
          <p:cNvPr id="545" name="Google Shape;545;p47">
            <a:extLst>
              <a:ext uri="{FF2B5EF4-FFF2-40B4-BE49-F238E27FC236}">
                <a16:creationId xmlns:a16="http://schemas.microsoft.com/office/drawing/2014/main" id="{987E1091-D61C-85DC-7E86-BBD8019DBB3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71196" y="1973628"/>
            <a:ext cx="2508002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Selección de dificultad de la inteligencia artificial</a:t>
            </a:r>
            <a:endParaRPr dirty="0"/>
          </a:p>
        </p:txBody>
      </p:sp>
      <p:sp>
        <p:nvSpPr>
          <p:cNvPr id="549" name="Google Shape;549;p47">
            <a:extLst>
              <a:ext uri="{FF2B5EF4-FFF2-40B4-BE49-F238E27FC236}">
                <a16:creationId xmlns:a16="http://schemas.microsoft.com/office/drawing/2014/main" id="{A22AE9EC-EEEF-7078-D0ED-7B90005AE80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64803" y="3564931"/>
            <a:ext cx="2508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Gestionar el tiempo de partida de los jugadores</a:t>
            </a:r>
            <a:endParaRPr dirty="0"/>
          </a:p>
        </p:txBody>
      </p:sp>
      <p:sp>
        <p:nvSpPr>
          <p:cNvPr id="550" name="Google Shape;550;p47">
            <a:extLst>
              <a:ext uri="{FF2B5EF4-FFF2-40B4-BE49-F238E27FC236}">
                <a16:creationId xmlns:a16="http://schemas.microsoft.com/office/drawing/2014/main" id="{0A71B1EE-3790-0D80-7709-09011B74EFE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271196" y="3557065"/>
            <a:ext cx="2508001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Cargar partidas en formato FEN</a:t>
            </a:r>
            <a:endParaRPr dirty="0"/>
          </a:p>
        </p:txBody>
      </p:sp>
      <p:grpSp>
        <p:nvGrpSpPr>
          <p:cNvPr id="2" name="Google Shape;10355;p78">
            <a:extLst>
              <a:ext uri="{FF2B5EF4-FFF2-40B4-BE49-F238E27FC236}">
                <a16:creationId xmlns:a16="http://schemas.microsoft.com/office/drawing/2014/main" id="{5C11554F-093A-A6CE-2F12-C4D564582F82}"/>
              </a:ext>
            </a:extLst>
          </p:cNvPr>
          <p:cNvGrpSpPr/>
          <p:nvPr/>
        </p:nvGrpSpPr>
        <p:grpSpPr>
          <a:xfrm>
            <a:off x="2429096" y="1459486"/>
            <a:ext cx="433046" cy="506276"/>
            <a:chOff x="-48237000" y="2342650"/>
            <a:chExt cx="256800" cy="300225"/>
          </a:xfrm>
          <a:solidFill>
            <a:srgbClr val="333333"/>
          </a:solidFill>
        </p:grpSpPr>
        <p:sp>
          <p:nvSpPr>
            <p:cNvPr id="3" name="Google Shape;10356;p78">
              <a:extLst>
                <a:ext uri="{FF2B5EF4-FFF2-40B4-BE49-F238E27FC236}">
                  <a16:creationId xmlns:a16="http://schemas.microsoft.com/office/drawing/2014/main" id="{C08F85D3-6F90-29CB-C90F-78468466A445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357;p78">
              <a:extLst>
                <a:ext uri="{FF2B5EF4-FFF2-40B4-BE49-F238E27FC236}">
                  <a16:creationId xmlns:a16="http://schemas.microsoft.com/office/drawing/2014/main" id="{C77E95EA-780E-2F33-A2D2-0A7F61326865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358;p78">
              <a:extLst>
                <a:ext uri="{FF2B5EF4-FFF2-40B4-BE49-F238E27FC236}">
                  <a16:creationId xmlns:a16="http://schemas.microsoft.com/office/drawing/2014/main" id="{802244BF-1519-DD4B-4397-57C3CB4CE354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9736;p76">
            <a:extLst>
              <a:ext uri="{FF2B5EF4-FFF2-40B4-BE49-F238E27FC236}">
                <a16:creationId xmlns:a16="http://schemas.microsoft.com/office/drawing/2014/main" id="{33C36592-A0FB-06C9-2801-9142ABF59A08}"/>
              </a:ext>
            </a:extLst>
          </p:cNvPr>
          <p:cNvSpPr/>
          <p:nvPr/>
        </p:nvSpPr>
        <p:spPr>
          <a:xfrm>
            <a:off x="6266190" y="3022907"/>
            <a:ext cx="518007" cy="515310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008;p74">
            <a:extLst>
              <a:ext uri="{FF2B5EF4-FFF2-40B4-BE49-F238E27FC236}">
                <a16:creationId xmlns:a16="http://schemas.microsoft.com/office/drawing/2014/main" id="{1EEB0577-4BB6-101F-2D23-BA53ED815434}"/>
              </a:ext>
            </a:extLst>
          </p:cNvPr>
          <p:cNvGrpSpPr/>
          <p:nvPr/>
        </p:nvGrpSpPr>
        <p:grpSpPr>
          <a:xfrm>
            <a:off x="2355205" y="3020291"/>
            <a:ext cx="518007" cy="517926"/>
            <a:chOff x="3270475" y="1427025"/>
            <a:chExt cx="483200" cy="483125"/>
          </a:xfrm>
          <a:solidFill>
            <a:srgbClr val="333333"/>
          </a:solidFill>
        </p:grpSpPr>
        <p:sp>
          <p:nvSpPr>
            <p:cNvPr id="8" name="Google Shape;9009;p74">
              <a:extLst>
                <a:ext uri="{FF2B5EF4-FFF2-40B4-BE49-F238E27FC236}">
                  <a16:creationId xmlns:a16="http://schemas.microsoft.com/office/drawing/2014/main" id="{6158F976-4070-E533-E1B9-8F4C5B4196B2}"/>
                </a:ext>
              </a:extLst>
            </p:cNvPr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9010;p74">
              <a:extLst>
                <a:ext uri="{FF2B5EF4-FFF2-40B4-BE49-F238E27FC236}">
                  <a16:creationId xmlns:a16="http://schemas.microsoft.com/office/drawing/2014/main" id="{7F8E19EF-F857-9090-3D27-525C6DC3DDD4}"/>
                </a:ext>
              </a:extLst>
            </p:cNvPr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9011;p74">
              <a:extLst>
                <a:ext uri="{FF2B5EF4-FFF2-40B4-BE49-F238E27FC236}">
                  <a16:creationId xmlns:a16="http://schemas.microsoft.com/office/drawing/2014/main" id="{ABBF031C-146C-BAAC-EB31-516E8F8E639D}"/>
                </a:ext>
              </a:extLst>
            </p:cNvPr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F7B620E8-918A-D2CD-4848-58632FBF4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6651" y="1431604"/>
            <a:ext cx="637087" cy="6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EN">
            <a:hlinkClick r:id="" action="ppaction://media"/>
            <a:extLst>
              <a:ext uri="{FF2B5EF4-FFF2-40B4-BE49-F238E27FC236}">
                <a16:creationId xmlns:a16="http://schemas.microsoft.com/office/drawing/2014/main" id="{AFD63E7E-0C3C-EBBE-523E-C25EB4A2B7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543;p47">
            <a:extLst>
              <a:ext uri="{FF2B5EF4-FFF2-40B4-BE49-F238E27FC236}">
                <a16:creationId xmlns:a16="http://schemas.microsoft.com/office/drawing/2014/main" id="{980394E2-7E1C-2DFA-0236-7B03197B5A99}"/>
              </a:ext>
            </a:extLst>
          </p:cNvPr>
          <p:cNvSpPr txBox="1">
            <a:spLocks/>
          </p:cNvSpPr>
          <p:nvPr/>
        </p:nvSpPr>
        <p:spPr>
          <a:xfrm>
            <a:off x="378029" y="132791"/>
            <a:ext cx="3116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333333"/>
                </a:solidFill>
                <a:latin typeface="Figtree Black" panose="020B0604020202020204" charset="0"/>
              </a:rPr>
              <a:t>FEN </a:t>
            </a:r>
            <a:r>
              <a:rPr lang="es-ES" dirty="0">
                <a:solidFill>
                  <a:srgbClr val="333333"/>
                </a:solidFill>
                <a:latin typeface="Hanken Grotesk" panose="020B0604020202020204" charset="0"/>
              </a:rPr>
              <a:t>Forsyth–Edwards </a:t>
            </a:r>
            <a:r>
              <a:rPr lang="es-ES" dirty="0" err="1">
                <a:solidFill>
                  <a:srgbClr val="333333"/>
                </a:solidFill>
                <a:latin typeface="Hanken Grotesk" panose="020B0604020202020204" charset="0"/>
              </a:rPr>
              <a:t>Notation</a:t>
            </a:r>
            <a:endParaRPr lang="es-ES" dirty="0">
              <a:solidFill>
                <a:srgbClr val="333333"/>
              </a:solidFill>
              <a:latin typeface="Hanken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9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BBDFABB0-8D8A-EA15-5C8E-4DF1CA70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9319469E-6E2C-80B2-10E6-6E9138A35D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</a:t>
            </a:r>
            <a:endParaRPr dirty="0"/>
          </a:p>
        </p:txBody>
      </p:sp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C5598897-C8DF-1357-A0EF-4295480F72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s-ES" dirty="0"/>
              <a:t>Métodos y herramientas utilizadas durante el desarrollo</a:t>
            </a:r>
          </a:p>
        </p:txBody>
      </p:sp>
      <p:sp>
        <p:nvSpPr>
          <p:cNvPr id="331" name="Google Shape;331;p36">
            <a:extLst>
              <a:ext uri="{FF2B5EF4-FFF2-40B4-BE49-F238E27FC236}">
                <a16:creationId xmlns:a16="http://schemas.microsoft.com/office/drawing/2014/main" id="{DE5B9982-6E56-DBC6-87AF-E138613B8EC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6668734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1301</Words>
  <Application>Microsoft Office PowerPoint</Application>
  <PresentationFormat>On-screen Show (16:9)</PresentationFormat>
  <Paragraphs>305</Paragraphs>
  <Slides>39</Slides>
  <Notes>22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Cambria Math</vt:lpstr>
      <vt:lpstr>Lato</vt:lpstr>
      <vt:lpstr>Figtree Black</vt:lpstr>
      <vt:lpstr>Arial</vt:lpstr>
      <vt:lpstr>Hanken Grotesk</vt:lpstr>
      <vt:lpstr>Hanken Grotesk Light</vt:lpstr>
      <vt:lpstr>Elegant Black &amp; White Thesis Defense by Slidesgo</vt:lpstr>
      <vt:lpstr>Videojuego de ajedrez con modo de juego contra la máquina</vt:lpstr>
      <vt:lpstr>Índice de contenidos</vt:lpstr>
      <vt:lpstr>Introducción</vt:lpstr>
      <vt:lpstr>Motores de ajedrez</vt:lpstr>
      <vt:lpstr>Objetivos</vt:lpstr>
      <vt:lpstr>Objetivos del proyecto</vt:lpstr>
      <vt:lpstr>Objetivos del proyecto</vt:lpstr>
      <vt:lpstr>PowerPoint Presentation</vt:lpstr>
      <vt:lpstr>Metodología</vt:lpstr>
      <vt:lpstr>Proceso Unificado</vt:lpstr>
      <vt:lpstr>PowerPoint Presentation</vt:lpstr>
      <vt:lpstr>Implementación</vt:lpstr>
      <vt:lpstr>Estructura del programa</vt:lpstr>
      <vt:lpstr>Representación del tablero</vt:lpstr>
      <vt:lpstr>PowerPoint Presentation</vt:lpstr>
      <vt:lpstr>PowerPoint Presentation</vt:lpstr>
      <vt:lpstr>PowerPoint Presentation</vt:lpstr>
      <vt:lpstr>Performancetest</vt:lpstr>
      <vt:lpstr>92ms</vt:lpstr>
      <vt:lpstr>Búsqueda</vt:lpstr>
      <vt:lpstr>PowerPoint Presentation</vt:lpstr>
      <vt:lpstr>PowerPoint Presentation</vt:lpstr>
      <vt:lpstr>PowerPoint Presentation</vt:lpstr>
      <vt:lpstr>Ordenación de movimientos</vt:lpstr>
      <vt:lpstr>Evaluación</vt:lpstr>
      <vt:lpstr>Mop-up</vt:lpstr>
      <vt:lpstr>Mapas de piezas</vt:lpstr>
      <vt:lpstr>Gestión del tiempo</vt:lpstr>
      <vt:lpstr>¿Cómo hacer que la búsqueda sea en función del tiempo?</vt:lpstr>
      <vt:lpstr>PowerPoint Presentation</vt:lpstr>
      <vt:lpstr>Zobrist hashing</vt:lpstr>
      <vt:lpstr>PowerPoint Presentation</vt:lpstr>
      <vt:lpstr>PowerPoint Presentation</vt:lpstr>
      <vt:lpstr>Demostración</vt:lpstr>
      <vt:lpstr>PowerPoint Presentation</vt:lpstr>
      <vt:lpstr>Conclusiones</vt:lpstr>
      <vt:lpstr>Trabajo futuro</vt:lpstr>
      <vt:lpstr>Referencias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ÓSCAR SÁNCHEZ RUBIO</cp:lastModifiedBy>
  <cp:revision>54</cp:revision>
  <dcterms:modified xsi:type="dcterms:W3CDTF">2025-07-14T21:42:43Z</dcterms:modified>
</cp:coreProperties>
</file>